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36"/>
  </p:notesMasterIdLst>
  <p:handoutMasterIdLst>
    <p:handoutMasterId r:id="rId37"/>
  </p:handoutMasterIdLst>
  <p:sldIdLst>
    <p:sldId id="912" r:id="rId3"/>
    <p:sldId id="869" r:id="rId4"/>
    <p:sldId id="900" r:id="rId5"/>
    <p:sldId id="994" r:id="rId6"/>
    <p:sldId id="991" r:id="rId7"/>
    <p:sldId id="993" r:id="rId8"/>
    <p:sldId id="992" r:id="rId9"/>
    <p:sldId id="907" r:id="rId10"/>
    <p:sldId id="990" r:id="rId11"/>
    <p:sldId id="959" r:id="rId12"/>
    <p:sldId id="918" r:id="rId13"/>
    <p:sldId id="964" r:id="rId14"/>
    <p:sldId id="995" r:id="rId15"/>
    <p:sldId id="987" r:id="rId16"/>
    <p:sldId id="988" r:id="rId17"/>
    <p:sldId id="989" r:id="rId18"/>
    <p:sldId id="971" r:id="rId19"/>
    <p:sldId id="946" r:id="rId20"/>
    <p:sldId id="976" r:id="rId21"/>
    <p:sldId id="972" r:id="rId22"/>
    <p:sldId id="973" r:id="rId23"/>
    <p:sldId id="974" r:id="rId24"/>
    <p:sldId id="975" r:id="rId25"/>
    <p:sldId id="863" r:id="rId26"/>
    <p:sldId id="977" r:id="rId27"/>
    <p:sldId id="978" r:id="rId28"/>
    <p:sldId id="979" r:id="rId29"/>
    <p:sldId id="980" r:id="rId30"/>
    <p:sldId id="981" r:id="rId31"/>
    <p:sldId id="982" r:id="rId32"/>
    <p:sldId id="983" r:id="rId33"/>
    <p:sldId id="984" r:id="rId34"/>
    <p:sldId id="876" r:id="rId35"/>
  </p:sldIdLst>
  <p:sldSz cx="9906000" cy="6858000" type="A4"/>
  <p:notesSz cx="6797675" cy="99266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797"/>
    <a:srgbClr val="9AD2D6"/>
    <a:srgbClr val="FFFFFF"/>
    <a:srgbClr val="FF8585"/>
    <a:srgbClr val="F8F8F8"/>
    <a:srgbClr val="3333FF"/>
    <a:srgbClr val="009900"/>
    <a:srgbClr val="FFFFC9"/>
    <a:srgbClr val="FFF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2" autoAdjust="0"/>
    <p:restoredTop sz="99756" autoAdjust="0"/>
  </p:normalViewPr>
  <p:slideViewPr>
    <p:cSldViewPr>
      <p:cViewPr>
        <p:scale>
          <a:sx n="90" d="100"/>
          <a:sy n="90" d="100"/>
        </p:scale>
        <p:origin x="-360" y="-432"/>
      </p:cViewPr>
      <p:guideLst>
        <p:guide orient="horz" pos="3657"/>
        <p:guide pos="62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602"/>
    </p:cViewPr>
  </p:sorterViewPr>
  <p:notesViewPr>
    <p:cSldViewPr>
      <p:cViewPr varScale="1">
        <p:scale>
          <a:sx n="50" d="100"/>
          <a:sy n="50" d="100"/>
        </p:scale>
        <p:origin x="-1950" y="-90"/>
      </p:cViewPr>
      <p:guideLst>
        <p:guide orient="horz" pos="3125"/>
        <p:guide pos="21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140223\Desktop\May%20'18_RMM\Working%20File%20Product%20Level%20KRI%20-%20Personal%20Financ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140223\Desktop\May%20'18_RMM\Working%20File%20Product%20Level%20KRI%20-%20Personal%20Financ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140223\Desktop\May%20'18_RMM\Working%20File%20Product%20Level%20KRI%20-%20Personal%20Financ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MY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3"/>
          <c:order val="0"/>
          <c:tx>
            <c:strRef>
              <c:f>'NPL ratio (PF)'!$F$7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</c:spPr>
          <c:cat>
            <c:numRef>
              <c:f>'NPL ratio (PF)'!$B$33:$B$45</c:f>
              <c:numCache>
                <c:formatCode>[$-409]mmm\-yy;@</c:formatCode>
                <c:ptCount val="13"/>
                <c:pt idx="0">
                  <c:v>42826</c:v>
                </c:pt>
                <c:pt idx="1">
                  <c:v>42856</c:v>
                </c:pt>
                <c:pt idx="2">
                  <c:v>42887</c:v>
                </c:pt>
                <c:pt idx="3">
                  <c:v>42917</c:v>
                </c:pt>
                <c:pt idx="4">
                  <c:v>42948</c:v>
                </c:pt>
                <c:pt idx="5">
                  <c:v>42979</c:v>
                </c:pt>
                <c:pt idx="6">
                  <c:v>43009</c:v>
                </c:pt>
                <c:pt idx="7">
                  <c:v>43040</c:v>
                </c:pt>
                <c:pt idx="8">
                  <c:v>43070</c:v>
                </c:pt>
                <c:pt idx="9">
                  <c:v>43101</c:v>
                </c:pt>
                <c:pt idx="10">
                  <c:v>43132</c:v>
                </c:pt>
                <c:pt idx="11">
                  <c:v>43160</c:v>
                </c:pt>
                <c:pt idx="12">
                  <c:v>43191</c:v>
                </c:pt>
              </c:numCache>
            </c:numRef>
          </c:cat>
          <c:val>
            <c:numRef>
              <c:f>'NPL ratio (PF)'!$F$34:$F$46</c:f>
              <c:numCache>
                <c:formatCode>_(* #,##0.00_);_(* \(#,##0.00\);_(* "-"??_);_(@_)</c:formatCode>
                <c:ptCount val="13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</c:numCache>
            </c:numRef>
          </c:val>
        </c:ser>
        <c:ser>
          <c:idx val="2"/>
          <c:order val="1"/>
          <c:tx>
            <c:strRef>
              <c:f>'NPL ratio (PF)'!$E$7</c:f>
              <c:strCache>
                <c:ptCount val="1"/>
                <c:pt idx="0">
                  <c:v>Alert</c:v>
                </c:pt>
              </c:strCache>
            </c:strRef>
          </c:tx>
          <c:spPr>
            <a:solidFill>
              <a:srgbClr val="FFFF00"/>
            </a:solidFill>
          </c:spPr>
          <c:cat>
            <c:numRef>
              <c:f>'NPL ratio (PF)'!$B$33:$B$45</c:f>
              <c:numCache>
                <c:formatCode>[$-409]mmm\-yy;@</c:formatCode>
                <c:ptCount val="13"/>
                <c:pt idx="0">
                  <c:v>42826</c:v>
                </c:pt>
                <c:pt idx="1">
                  <c:v>42856</c:v>
                </c:pt>
                <c:pt idx="2">
                  <c:v>42887</c:v>
                </c:pt>
                <c:pt idx="3">
                  <c:v>42917</c:v>
                </c:pt>
                <c:pt idx="4">
                  <c:v>42948</c:v>
                </c:pt>
                <c:pt idx="5">
                  <c:v>42979</c:v>
                </c:pt>
                <c:pt idx="6">
                  <c:v>43009</c:v>
                </c:pt>
                <c:pt idx="7">
                  <c:v>43040</c:v>
                </c:pt>
                <c:pt idx="8">
                  <c:v>43070</c:v>
                </c:pt>
                <c:pt idx="9">
                  <c:v>43101</c:v>
                </c:pt>
                <c:pt idx="10">
                  <c:v>43132</c:v>
                </c:pt>
                <c:pt idx="11">
                  <c:v>43160</c:v>
                </c:pt>
                <c:pt idx="12">
                  <c:v>43191</c:v>
                </c:pt>
              </c:numCache>
            </c:numRef>
          </c:cat>
          <c:val>
            <c:numRef>
              <c:f>'NPL ratio (PF)'!$E$34:$E$46</c:f>
              <c:numCache>
                <c:formatCode>_(* #,##0.00_);_(* \(#,##0.00\);_(* "-"??_);_(@_)</c:formatCode>
                <c:ptCount val="13"/>
                <c:pt idx="0">
                  <c:v>2.56</c:v>
                </c:pt>
                <c:pt idx="1">
                  <c:v>2.56</c:v>
                </c:pt>
                <c:pt idx="2">
                  <c:v>2.56</c:v>
                </c:pt>
                <c:pt idx="3">
                  <c:v>2.56</c:v>
                </c:pt>
                <c:pt idx="4">
                  <c:v>2.56</c:v>
                </c:pt>
                <c:pt idx="5">
                  <c:v>2.56</c:v>
                </c:pt>
                <c:pt idx="6">
                  <c:v>2.56</c:v>
                </c:pt>
                <c:pt idx="7">
                  <c:v>2.56</c:v>
                </c:pt>
                <c:pt idx="8">
                  <c:v>2.56</c:v>
                </c:pt>
                <c:pt idx="9">
                  <c:v>2.56</c:v>
                </c:pt>
                <c:pt idx="10">
                  <c:v>2.56</c:v>
                </c:pt>
                <c:pt idx="11">
                  <c:v>2.56</c:v>
                </c:pt>
                <c:pt idx="12">
                  <c:v>2.56</c:v>
                </c:pt>
              </c:numCache>
            </c:numRef>
          </c:val>
        </c:ser>
        <c:ser>
          <c:idx val="1"/>
          <c:order val="2"/>
          <c:tx>
            <c:strRef>
              <c:f>'NPL ratio (PF)'!$D$7</c:f>
              <c:strCache>
                <c:ptCount val="1"/>
                <c:pt idx="0">
                  <c:v>Satisfactory</c:v>
                </c:pt>
              </c:strCache>
            </c:strRef>
          </c:tx>
          <c:spPr>
            <a:solidFill>
              <a:srgbClr val="00B050"/>
            </a:solidFill>
          </c:spPr>
          <c:cat>
            <c:numRef>
              <c:f>'NPL ratio (PF)'!$B$33:$B$45</c:f>
              <c:numCache>
                <c:formatCode>[$-409]mmm\-yy;@</c:formatCode>
                <c:ptCount val="13"/>
                <c:pt idx="0">
                  <c:v>42826</c:v>
                </c:pt>
                <c:pt idx="1">
                  <c:v>42856</c:v>
                </c:pt>
                <c:pt idx="2">
                  <c:v>42887</c:v>
                </c:pt>
                <c:pt idx="3">
                  <c:v>42917</c:v>
                </c:pt>
                <c:pt idx="4">
                  <c:v>42948</c:v>
                </c:pt>
                <c:pt idx="5">
                  <c:v>42979</c:v>
                </c:pt>
                <c:pt idx="6">
                  <c:v>43009</c:v>
                </c:pt>
                <c:pt idx="7">
                  <c:v>43040</c:v>
                </c:pt>
                <c:pt idx="8">
                  <c:v>43070</c:v>
                </c:pt>
                <c:pt idx="9">
                  <c:v>43101</c:v>
                </c:pt>
                <c:pt idx="10">
                  <c:v>43132</c:v>
                </c:pt>
                <c:pt idx="11">
                  <c:v>43160</c:v>
                </c:pt>
                <c:pt idx="12">
                  <c:v>43191</c:v>
                </c:pt>
              </c:numCache>
            </c:numRef>
          </c:cat>
          <c:val>
            <c:numRef>
              <c:f>'NPL ratio (PF)'!$D$34:$D$46</c:f>
              <c:numCache>
                <c:formatCode>_(* #,##0.00_);_(* \(#,##0.00\);_(* "-"??_);_(@_)</c:formatCode>
                <c:ptCount val="13"/>
                <c:pt idx="0">
                  <c:v>2.06</c:v>
                </c:pt>
                <c:pt idx="1">
                  <c:v>2.06</c:v>
                </c:pt>
                <c:pt idx="2">
                  <c:v>2.06</c:v>
                </c:pt>
                <c:pt idx="3">
                  <c:v>2.06</c:v>
                </c:pt>
                <c:pt idx="4">
                  <c:v>2.06</c:v>
                </c:pt>
                <c:pt idx="5">
                  <c:v>2.06</c:v>
                </c:pt>
                <c:pt idx="6">
                  <c:v>2.06</c:v>
                </c:pt>
                <c:pt idx="7">
                  <c:v>2.06</c:v>
                </c:pt>
                <c:pt idx="8">
                  <c:v>2.06</c:v>
                </c:pt>
                <c:pt idx="9">
                  <c:v>2.06</c:v>
                </c:pt>
                <c:pt idx="10">
                  <c:v>2.06</c:v>
                </c:pt>
                <c:pt idx="11">
                  <c:v>2.06</c:v>
                </c:pt>
                <c:pt idx="12">
                  <c:v>2.06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035712"/>
        <c:axId val="88037248"/>
      </c:areaChart>
      <c:lineChart>
        <c:grouping val="standard"/>
        <c:varyColors val="0"/>
        <c:ser>
          <c:idx val="0"/>
          <c:order val="3"/>
          <c:tx>
            <c:strRef>
              <c:f>'NPL ratio (PF)'!$C$7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5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dLbls>
            <c:dLbl>
              <c:idx val="0"/>
              <c:layout>
                <c:manualLayout>
                  <c:x val="-1.6860024218796753E-2"/>
                  <c:y val="-5.67245721548130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2.5938498798148836E-2"/>
                  <c:y val="-5.1567792868011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2.8532348677963733E-2"/>
                  <c:y val="-2.57838964340059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2.593849879814885E-2"/>
                  <c:y val="-2.83622860774065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2.4641573858241405E-2"/>
                  <c:y val="-3.09406757208071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2.464157385824136E-2"/>
                  <c:y val="-2.57838964340059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-2.4641573858241405E-2"/>
                  <c:y val="-2.836228607740655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-3.1126198557778619E-2"/>
                  <c:y val="-2.57838964340059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2.3344648918333964E-2"/>
                  <c:y val="-2.062711714720473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-2.3344648918333964E-2"/>
                  <c:y val="-2.32055067906053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0"/>
              <c:layout>
                <c:manualLayout>
                  <c:x val="-3.1126198557778619E-2"/>
                  <c:y val="-2.83622860774065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layout>
                <c:manualLayout>
                  <c:x val="-2.9829273617871178E-2"/>
                  <c:y val="-3.35190653642076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2"/>
              <c:layout>
                <c:manualLayout>
                  <c:x val="-2.3344648918334061E-2"/>
                  <c:y val="-2.57838964340059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100" b="1">
                    <a:solidFill>
                      <a:srgbClr val="0000FF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'NPL ratio (PF)'!$B$34:$B$46</c:f>
              <c:numCache>
                <c:formatCode>[$-409]mmm\-yy;@</c:formatCode>
                <c:ptCount val="13"/>
                <c:pt idx="0">
                  <c:v>42856</c:v>
                </c:pt>
                <c:pt idx="1">
                  <c:v>42887</c:v>
                </c:pt>
                <c:pt idx="2">
                  <c:v>42917</c:v>
                </c:pt>
                <c:pt idx="3">
                  <c:v>42948</c:v>
                </c:pt>
                <c:pt idx="4">
                  <c:v>42979</c:v>
                </c:pt>
                <c:pt idx="5">
                  <c:v>43009</c:v>
                </c:pt>
                <c:pt idx="6">
                  <c:v>43040</c:v>
                </c:pt>
                <c:pt idx="7">
                  <c:v>43070</c:v>
                </c:pt>
                <c:pt idx="8">
                  <c:v>43101</c:v>
                </c:pt>
                <c:pt idx="9">
                  <c:v>43132</c:v>
                </c:pt>
                <c:pt idx="10">
                  <c:v>43160</c:v>
                </c:pt>
                <c:pt idx="11">
                  <c:v>43191</c:v>
                </c:pt>
                <c:pt idx="12">
                  <c:v>43221</c:v>
                </c:pt>
              </c:numCache>
            </c:numRef>
          </c:cat>
          <c:val>
            <c:numRef>
              <c:f>'NPL ratio (PF)'!$C$34:$C$46</c:f>
              <c:numCache>
                <c:formatCode>_(* #,##0.00_);_(* \(#,##0.00\);_(* "-"??_);_(@_)</c:formatCode>
                <c:ptCount val="13"/>
                <c:pt idx="0">
                  <c:v>1.8817213630590683</c:v>
                </c:pt>
                <c:pt idx="1">
                  <c:v>1.9113750141222094</c:v>
                </c:pt>
                <c:pt idx="2">
                  <c:v>2.017419855583352</c:v>
                </c:pt>
                <c:pt idx="3">
                  <c:v>2.0164304581342085</c:v>
                </c:pt>
                <c:pt idx="4">
                  <c:v>2.0629128791180933</c:v>
                </c:pt>
                <c:pt idx="5">
                  <c:v>2.0799672437144903</c:v>
                </c:pt>
                <c:pt idx="6">
                  <c:v>2.1369237505445495</c:v>
                </c:pt>
                <c:pt idx="7">
                  <c:v>2.1480468908890367</c:v>
                </c:pt>
                <c:pt idx="8">
                  <c:v>2.1683603383879499</c:v>
                </c:pt>
                <c:pt idx="9">
                  <c:v>2.0319248835377</c:v>
                </c:pt>
                <c:pt idx="10">
                  <c:v>2.0128176755546066</c:v>
                </c:pt>
                <c:pt idx="11">
                  <c:v>1.9802212113036466</c:v>
                </c:pt>
                <c:pt idx="12">
                  <c:v>2.0840000000000001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035712"/>
        <c:axId val="88037248"/>
      </c:lineChart>
      <c:dateAx>
        <c:axId val="88035712"/>
        <c:scaling>
          <c:orientation val="minMax"/>
        </c:scaling>
        <c:delete val="0"/>
        <c:axPos val="b"/>
        <c:numFmt formatCode="[$-409]mmm\-yy;@" sourceLinked="1"/>
        <c:majorTickMark val="out"/>
        <c:minorTickMark val="none"/>
        <c:tickLblPos val="nextTo"/>
        <c:txPr>
          <a:bodyPr/>
          <a:lstStyle/>
          <a:p>
            <a:pPr>
              <a:defRPr sz="1100" b="1"/>
            </a:pPr>
            <a:endParaRPr lang="en-US"/>
          </a:p>
        </c:txPr>
        <c:crossAx val="88037248"/>
        <c:crosses val="autoZero"/>
        <c:auto val="1"/>
        <c:lblOffset val="100"/>
        <c:baseTimeUnit val="months"/>
      </c:dateAx>
      <c:valAx>
        <c:axId val="88037248"/>
        <c:scaling>
          <c:orientation val="minMax"/>
          <c:max val="4"/>
        </c:scaling>
        <c:delete val="0"/>
        <c:axPos val="l"/>
        <c:majorGridlines/>
        <c:numFmt formatCode="_(* #,##0.00_);_(* \(#,##0.00\);_(* &quot;-&quot;??_);_(@_)" sourceLinked="1"/>
        <c:majorTickMark val="out"/>
        <c:minorTickMark val="none"/>
        <c:tickLblPos val="nextTo"/>
        <c:txPr>
          <a:bodyPr/>
          <a:lstStyle/>
          <a:p>
            <a:pPr>
              <a:defRPr sz="1100" b="1"/>
            </a:pPr>
            <a:endParaRPr lang="en-US"/>
          </a:p>
        </c:txPr>
        <c:crossAx val="88035712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MY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3"/>
          <c:order val="0"/>
          <c:tx>
            <c:strRef>
              <c:f>'NCC ratio (PF)'!$F$7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</c:spPr>
          <c:cat>
            <c:numRef>
              <c:f>'NCC ratio (PF)'!$B$8:$B$51</c:f>
              <c:numCache>
                <c:formatCode>[$-409]mmm\-yy;@</c:formatCode>
                <c:ptCount val="22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</c:numCache>
            </c:numRef>
          </c:cat>
          <c:val>
            <c:numRef>
              <c:f>'NCC ratio (PF)'!$F$34:$F$46</c:f>
              <c:numCache>
                <c:formatCode>_(* #,##0.00_);_(* \(#,##0.00\);_(* "-"??_);_(@_)</c:formatCode>
                <c:ptCount val="13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</c:numCache>
            </c:numRef>
          </c:val>
        </c:ser>
        <c:ser>
          <c:idx val="2"/>
          <c:order val="1"/>
          <c:tx>
            <c:strRef>
              <c:f>'NCC ratio (PF)'!$E$7</c:f>
              <c:strCache>
                <c:ptCount val="1"/>
                <c:pt idx="0">
                  <c:v>Alert</c:v>
                </c:pt>
              </c:strCache>
            </c:strRef>
          </c:tx>
          <c:spPr>
            <a:solidFill>
              <a:srgbClr val="FFFF00"/>
            </a:solidFill>
          </c:spPr>
          <c:cat>
            <c:numRef>
              <c:f>'NCC ratio (PF)'!$B$8:$B$51</c:f>
              <c:numCache>
                <c:formatCode>[$-409]mmm\-yy;@</c:formatCode>
                <c:ptCount val="22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</c:numCache>
            </c:numRef>
          </c:cat>
          <c:val>
            <c:numRef>
              <c:f>'NCC ratio (PF)'!$E$34:$E$46</c:f>
              <c:numCache>
                <c:formatCode>_(* #,##0.00_);_(* \(#,##0.00\);_(* "-"??_);_(@_)</c:formatCode>
                <c:ptCount val="13"/>
                <c:pt idx="0">
                  <c:v>6.2</c:v>
                </c:pt>
                <c:pt idx="1">
                  <c:v>6.2</c:v>
                </c:pt>
                <c:pt idx="2">
                  <c:v>6.2</c:v>
                </c:pt>
                <c:pt idx="3">
                  <c:v>6.2</c:v>
                </c:pt>
                <c:pt idx="4">
                  <c:v>6.2</c:v>
                </c:pt>
                <c:pt idx="5">
                  <c:v>6.2</c:v>
                </c:pt>
                <c:pt idx="6">
                  <c:v>6.2</c:v>
                </c:pt>
                <c:pt idx="7">
                  <c:v>6.2</c:v>
                </c:pt>
                <c:pt idx="8">
                  <c:v>6.2</c:v>
                </c:pt>
                <c:pt idx="9">
                  <c:v>6.2</c:v>
                </c:pt>
                <c:pt idx="10">
                  <c:v>6.2</c:v>
                </c:pt>
                <c:pt idx="11">
                  <c:v>6.2</c:v>
                </c:pt>
                <c:pt idx="12">
                  <c:v>6.2</c:v>
                </c:pt>
              </c:numCache>
            </c:numRef>
          </c:val>
        </c:ser>
        <c:ser>
          <c:idx val="1"/>
          <c:order val="2"/>
          <c:tx>
            <c:strRef>
              <c:f>'NCC ratio (PF)'!$D$7</c:f>
              <c:strCache>
                <c:ptCount val="1"/>
                <c:pt idx="0">
                  <c:v>Satisfactory</c:v>
                </c:pt>
              </c:strCache>
            </c:strRef>
          </c:tx>
          <c:spPr>
            <a:solidFill>
              <a:srgbClr val="00B050"/>
            </a:solidFill>
          </c:spPr>
          <c:cat>
            <c:numRef>
              <c:f>'NCC ratio (PF)'!$B$8:$B$51</c:f>
              <c:numCache>
                <c:formatCode>[$-409]mmm\-yy;@</c:formatCode>
                <c:ptCount val="22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</c:numCache>
            </c:numRef>
          </c:cat>
          <c:val>
            <c:numRef>
              <c:f>'NCC ratio (PF)'!$D$34:$D$46</c:f>
              <c:numCache>
                <c:formatCode>_(* #,##0.00_);_(* \(#,##0.00\);_(* "-"??_);_(@_)</c:formatCode>
                <c:ptCount val="13"/>
                <c:pt idx="0">
                  <c:v>4.0199999999999996</c:v>
                </c:pt>
                <c:pt idx="1">
                  <c:v>4.0199999999999996</c:v>
                </c:pt>
                <c:pt idx="2">
                  <c:v>4.0199999999999996</c:v>
                </c:pt>
                <c:pt idx="3">
                  <c:v>4.0199999999999996</c:v>
                </c:pt>
                <c:pt idx="4">
                  <c:v>4.0199999999999996</c:v>
                </c:pt>
                <c:pt idx="5">
                  <c:v>4.0199999999999996</c:v>
                </c:pt>
                <c:pt idx="6">
                  <c:v>4.0199999999999996</c:v>
                </c:pt>
                <c:pt idx="7">
                  <c:v>4.0199999999999996</c:v>
                </c:pt>
                <c:pt idx="8">
                  <c:v>4.0199999999999996</c:v>
                </c:pt>
                <c:pt idx="9">
                  <c:v>4.0199999999999996</c:v>
                </c:pt>
                <c:pt idx="10">
                  <c:v>4.0199999999999996</c:v>
                </c:pt>
                <c:pt idx="11">
                  <c:v>4.0199999999999996</c:v>
                </c:pt>
                <c:pt idx="12">
                  <c:v>4.0199999999999996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914368"/>
        <c:axId val="87915904"/>
      </c:areaChart>
      <c:lineChart>
        <c:grouping val="standard"/>
        <c:varyColors val="0"/>
        <c:ser>
          <c:idx val="0"/>
          <c:order val="3"/>
          <c:tx>
            <c:strRef>
              <c:f>'NCC ratio (PF)'!$C$7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5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dLbls>
            <c:dLbl>
              <c:idx val="0"/>
              <c:layout>
                <c:manualLayout>
                  <c:x val="-7.6841247897832202E-3"/>
                  <c:y val="-5.67444876783398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2.817512422920514E-2"/>
                  <c:y val="-5.13402507565931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2.6894436764241293E-2"/>
                  <c:y val="-2.4319066147859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2.56137492992774E-2"/>
                  <c:y val="-3.51275399913532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2.0490999439421918E-2"/>
                  <c:y val="-2.9723303069606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2.3052374369349708E-2"/>
                  <c:y val="-2.70211846087332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-1.921031197445805E-2"/>
                  <c:y val="-2.4319066147859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-2.0490999439421918E-2"/>
                  <c:y val="-3.51275399913532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2.177168690438579E-2"/>
                  <c:y val="-3.24254215304798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-2.4333061834313531E-2"/>
                  <c:y val="-2.9723303069606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0"/>
              <c:layout>
                <c:manualLayout>
                  <c:x val="-1.28068746496387E-2"/>
                  <c:y val="-3.51276176121869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layout>
                <c:manualLayout>
                  <c:x val="-2.9455811694169009E-2"/>
                  <c:y val="-4.32338953739731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2"/>
              <c:layout>
                <c:manualLayout>
                  <c:x val="-2.4333061834313531E-2"/>
                  <c:y val="-6.48508430609597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100" b="1">
                    <a:solidFill>
                      <a:srgbClr val="0000FF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'NCC ratio (PF)'!$B$34:$B$46</c:f>
              <c:numCache>
                <c:formatCode>[$-409]mmm\-yy;@</c:formatCode>
                <c:ptCount val="13"/>
                <c:pt idx="0">
                  <c:v>42856</c:v>
                </c:pt>
                <c:pt idx="1">
                  <c:v>42887</c:v>
                </c:pt>
                <c:pt idx="2">
                  <c:v>42917</c:v>
                </c:pt>
                <c:pt idx="3">
                  <c:v>42948</c:v>
                </c:pt>
                <c:pt idx="4">
                  <c:v>42979</c:v>
                </c:pt>
                <c:pt idx="5">
                  <c:v>43009</c:v>
                </c:pt>
                <c:pt idx="6">
                  <c:v>43040</c:v>
                </c:pt>
                <c:pt idx="7">
                  <c:v>43070</c:v>
                </c:pt>
                <c:pt idx="8">
                  <c:v>43101</c:v>
                </c:pt>
                <c:pt idx="9">
                  <c:v>43132</c:v>
                </c:pt>
                <c:pt idx="10">
                  <c:v>43160</c:v>
                </c:pt>
                <c:pt idx="11">
                  <c:v>43191</c:v>
                </c:pt>
                <c:pt idx="12">
                  <c:v>43221</c:v>
                </c:pt>
              </c:numCache>
            </c:numRef>
          </c:cat>
          <c:val>
            <c:numRef>
              <c:f>'NCC ratio (PF)'!$C$34:$C$46</c:f>
              <c:numCache>
                <c:formatCode>#,##0.00</c:formatCode>
                <c:ptCount val="13"/>
                <c:pt idx="0">
                  <c:v>3.7305138295107447</c:v>
                </c:pt>
                <c:pt idx="1">
                  <c:v>3.7568711651263409</c:v>
                </c:pt>
                <c:pt idx="2">
                  <c:v>3.9964705587696701</c:v>
                </c:pt>
                <c:pt idx="3">
                  <c:v>4.0268113249425745</c:v>
                </c:pt>
                <c:pt idx="4">
                  <c:v>4.0748613515891261</c:v>
                </c:pt>
                <c:pt idx="5">
                  <c:v>4.0893160584739086</c:v>
                </c:pt>
                <c:pt idx="6">
                  <c:v>4.1318174956761906</c:v>
                </c:pt>
                <c:pt idx="7">
                  <c:v>4.1653394936410111</c:v>
                </c:pt>
                <c:pt idx="8">
                  <c:v>4.1860539948627444</c:v>
                </c:pt>
                <c:pt idx="9">
                  <c:v>4.0693277618589265</c:v>
                </c:pt>
                <c:pt idx="10">
                  <c:v>2.8740000000000001</c:v>
                </c:pt>
                <c:pt idx="11">
                  <c:v>3.04</c:v>
                </c:pt>
                <c:pt idx="12" formatCode="0.00">
                  <c:v>3.64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914368"/>
        <c:axId val="87915904"/>
      </c:lineChart>
      <c:dateAx>
        <c:axId val="87914368"/>
        <c:scaling>
          <c:orientation val="minMax"/>
        </c:scaling>
        <c:delete val="0"/>
        <c:axPos val="b"/>
        <c:numFmt formatCode="[$-409]mmm\-yy;@" sourceLinked="1"/>
        <c:majorTickMark val="out"/>
        <c:minorTickMark val="none"/>
        <c:tickLblPos val="nextTo"/>
        <c:txPr>
          <a:bodyPr rot="-5400000" vert="horz" anchor="ctr" anchorCtr="0"/>
          <a:lstStyle/>
          <a:p>
            <a:pPr>
              <a:defRPr sz="1100" b="1">
                <a:latin typeface="+mn-lt"/>
              </a:defRPr>
            </a:pPr>
            <a:endParaRPr lang="en-US"/>
          </a:p>
        </c:txPr>
        <c:crossAx val="87915904"/>
        <c:crosses val="autoZero"/>
        <c:auto val="1"/>
        <c:lblOffset val="100"/>
        <c:baseTimeUnit val="months"/>
        <c:majorUnit val="1"/>
        <c:majorTimeUnit val="months"/>
      </c:dateAx>
      <c:valAx>
        <c:axId val="87915904"/>
        <c:scaling>
          <c:orientation val="minMax"/>
          <c:max val="7"/>
        </c:scaling>
        <c:delete val="0"/>
        <c:axPos val="l"/>
        <c:majorGridlines/>
        <c:numFmt formatCode="_(* #,##0.00_);_(* \(#,##0.00\);_(* &quot;-&quot;??_);_(@_)" sourceLinked="1"/>
        <c:majorTickMark val="out"/>
        <c:minorTickMark val="none"/>
        <c:tickLblPos val="nextTo"/>
        <c:txPr>
          <a:bodyPr/>
          <a:lstStyle/>
          <a:p>
            <a:pPr>
              <a:defRPr sz="1100" b="1">
                <a:latin typeface="+mn-lt"/>
              </a:defRPr>
            </a:pPr>
            <a:endParaRPr lang="en-US"/>
          </a:p>
        </c:txPr>
        <c:crossAx val="87914368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MY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1"/>
          <c:order val="0"/>
          <c:tx>
            <c:strRef>
              <c:f>'EIR (PF)'!$D$7</c:f>
              <c:strCache>
                <c:ptCount val="1"/>
                <c:pt idx="0">
                  <c:v>Satisfactory</c:v>
                </c:pt>
              </c:strCache>
            </c:strRef>
          </c:tx>
          <c:spPr>
            <a:solidFill>
              <a:srgbClr val="00B050"/>
            </a:solidFill>
          </c:spPr>
          <c:cat>
            <c:numRef>
              <c:f>'EIR (PF)'!$B$8:$B$51</c:f>
              <c:numCache>
                <c:formatCode>[$-409]mmm\-yy;@</c:formatCode>
                <c:ptCount val="22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</c:numCache>
            </c:numRef>
          </c:cat>
          <c:val>
            <c:numRef>
              <c:f>'EIR (PF)'!$D$34:$D$46</c:f>
              <c:numCache>
                <c:formatCode>_(* #,##0.00_);_(* \(#,##0.00\);_(* "-"??_);_(@_)</c:formatCode>
                <c:ptCount val="13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</c:numCache>
            </c:numRef>
          </c:val>
        </c:ser>
        <c:ser>
          <c:idx val="2"/>
          <c:order val="1"/>
          <c:tx>
            <c:strRef>
              <c:f>'EIR (PF)'!$E$7</c:f>
              <c:strCache>
                <c:ptCount val="1"/>
                <c:pt idx="0">
                  <c:v>Alert</c:v>
                </c:pt>
              </c:strCache>
            </c:strRef>
          </c:tx>
          <c:spPr>
            <a:solidFill>
              <a:srgbClr val="FFFF00"/>
            </a:solidFill>
          </c:spPr>
          <c:cat>
            <c:numRef>
              <c:f>'EIR (PF)'!$B$8:$B$51</c:f>
              <c:numCache>
                <c:formatCode>[$-409]mmm\-yy;@</c:formatCode>
                <c:ptCount val="22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</c:numCache>
            </c:numRef>
          </c:cat>
          <c:val>
            <c:numRef>
              <c:f>'EIR (PF)'!$E$34:$E$46</c:f>
              <c:numCache>
                <c:formatCode>_(* #,##0.00_);_(* \(#,##0.00\);_(* "-"??_);_(@_)</c:formatCode>
                <c:ptCount val="13"/>
                <c:pt idx="0">
                  <c:v>18.25</c:v>
                </c:pt>
                <c:pt idx="1">
                  <c:v>18.25</c:v>
                </c:pt>
                <c:pt idx="2">
                  <c:v>18.25</c:v>
                </c:pt>
                <c:pt idx="3">
                  <c:v>18.25</c:v>
                </c:pt>
                <c:pt idx="4">
                  <c:v>18.25</c:v>
                </c:pt>
                <c:pt idx="5">
                  <c:v>18.25</c:v>
                </c:pt>
                <c:pt idx="6">
                  <c:v>18.25</c:v>
                </c:pt>
                <c:pt idx="7">
                  <c:v>18.25</c:v>
                </c:pt>
                <c:pt idx="8">
                  <c:v>18.25</c:v>
                </c:pt>
                <c:pt idx="9">
                  <c:v>18.25</c:v>
                </c:pt>
                <c:pt idx="10">
                  <c:v>18.25</c:v>
                </c:pt>
                <c:pt idx="11">
                  <c:v>18.25</c:v>
                </c:pt>
                <c:pt idx="12">
                  <c:v>18.25</c:v>
                </c:pt>
              </c:numCache>
            </c:numRef>
          </c:val>
        </c:ser>
        <c:ser>
          <c:idx val="3"/>
          <c:order val="2"/>
          <c:tx>
            <c:strRef>
              <c:f>'EIR (PF)'!$F$7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</c:spPr>
          <c:cat>
            <c:numRef>
              <c:f>'EIR (PF)'!$B$8:$B$51</c:f>
              <c:numCache>
                <c:formatCode>[$-409]mmm\-yy;@</c:formatCode>
                <c:ptCount val="22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</c:numCache>
            </c:numRef>
          </c:cat>
          <c:val>
            <c:numRef>
              <c:f>'EIR (PF)'!$F$34:$F$46</c:f>
              <c:numCache>
                <c:formatCode>_(* #,##0.00_);_(* \(#,##0.00\);_(* "-"??_);_(@_)</c:formatCode>
                <c:ptCount val="13"/>
                <c:pt idx="0">
                  <c:v>15.26</c:v>
                </c:pt>
                <c:pt idx="1">
                  <c:v>15.26</c:v>
                </c:pt>
                <c:pt idx="2">
                  <c:v>15.26</c:v>
                </c:pt>
                <c:pt idx="3">
                  <c:v>15.26</c:v>
                </c:pt>
                <c:pt idx="4">
                  <c:v>15.26</c:v>
                </c:pt>
                <c:pt idx="5">
                  <c:v>15.26</c:v>
                </c:pt>
                <c:pt idx="6">
                  <c:v>15.26</c:v>
                </c:pt>
                <c:pt idx="7">
                  <c:v>15.26</c:v>
                </c:pt>
                <c:pt idx="8">
                  <c:v>15.26</c:v>
                </c:pt>
                <c:pt idx="9">
                  <c:v>15.26</c:v>
                </c:pt>
                <c:pt idx="10">
                  <c:v>15.26</c:v>
                </c:pt>
                <c:pt idx="11">
                  <c:v>15.26</c:v>
                </c:pt>
                <c:pt idx="12">
                  <c:v>15.26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090880"/>
        <c:axId val="88100864"/>
      </c:areaChart>
      <c:lineChart>
        <c:grouping val="standard"/>
        <c:varyColors val="0"/>
        <c:ser>
          <c:idx val="0"/>
          <c:order val="3"/>
          <c:tx>
            <c:strRef>
              <c:f>'EIR (PF)'!$C$7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5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dLbls>
            <c:dLbl>
              <c:idx val="0"/>
              <c:layout>
                <c:manualLayout>
                  <c:x val="-1.8098659477691823E-2"/>
                  <c:y val="-2.57838964340059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3.3611796172856243E-2"/>
                  <c:y val="-2.57838964340059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3.2319136573828074E-2"/>
                  <c:y val="-3.09406757208070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3.2319034781592544E-2"/>
                  <c:y val="-2.32055067906053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3.2319034781592544E-2"/>
                  <c:y val="-2.83622860774065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3.3611897965091779E-2"/>
                  <c:y val="-2.57838964340059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-4.0075603129174804E-2"/>
                  <c:y val="-1.54703378604035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-4.3953887302965858E-2"/>
                  <c:y val="-2.57838964340059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3.6197318955383646E-2"/>
                  <c:y val="-2.83622860774065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-4.0075603129174756E-2"/>
                  <c:y val="-2.32055067906053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0"/>
              <c:layout>
                <c:manualLayout>
                  <c:x val="-4.0075603129174846E-2"/>
                  <c:y val="-4.12542342944094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layout>
                <c:manualLayout>
                  <c:x val="-2.4562466434010333E-2"/>
                  <c:y val="-2.062711714720473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2"/>
              <c:layout>
                <c:manualLayout>
                  <c:x val="-2.4562466434010239E-2"/>
                  <c:y val="-2.062711714720473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100" b="1">
                    <a:solidFill>
                      <a:srgbClr val="0000FF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'EIR (PF)'!$B$34:$B$46</c:f>
              <c:numCache>
                <c:formatCode>[$-409]mmm\-yy;@</c:formatCode>
                <c:ptCount val="13"/>
                <c:pt idx="0">
                  <c:v>42856</c:v>
                </c:pt>
                <c:pt idx="1">
                  <c:v>42887</c:v>
                </c:pt>
                <c:pt idx="2">
                  <c:v>42917</c:v>
                </c:pt>
                <c:pt idx="3">
                  <c:v>42948</c:v>
                </c:pt>
                <c:pt idx="4">
                  <c:v>42979</c:v>
                </c:pt>
                <c:pt idx="5">
                  <c:v>43009</c:v>
                </c:pt>
                <c:pt idx="6">
                  <c:v>43040</c:v>
                </c:pt>
                <c:pt idx="7">
                  <c:v>43070</c:v>
                </c:pt>
                <c:pt idx="8">
                  <c:v>43101</c:v>
                </c:pt>
                <c:pt idx="9">
                  <c:v>43132</c:v>
                </c:pt>
                <c:pt idx="10">
                  <c:v>43160</c:v>
                </c:pt>
                <c:pt idx="11">
                  <c:v>43191</c:v>
                </c:pt>
                <c:pt idx="12">
                  <c:v>43221</c:v>
                </c:pt>
              </c:numCache>
            </c:numRef>
          </c:cat>
          <c:val>
            <c:numRef>
              <c:f>'EIR (PF)'!$C$34:$C$46</c:f>
              <c:numCache>
                <c:formatCode>_(* #,##0.00_);_(* \(#,##0.00\);_(* "-"??_);_(@_)</c:formatCode>
                <c:ptCount val="13"/>
                <c:pt idx="0">
                  <c:v>17.59</c:v>
                </c:pt>
                <c:pt idx="1">
                  <c:v>17.59</c:v>
                </c:pt>
                <c:pt idx="2">
                  <c:v>17.54</c:v>
                </c:pt>
                <c:pt idx="3">
                  <c:v>17.670000000000002</c:v>
                </c:pt>
                <c:pt idx="4">
                  <c:v>17.57</c:v>
                </c:pt>
                <c:pt idx="5">
                  <c:v>17.59</c:v>
                </c:pt>
                <c:pt idx="6">
                  <c:v>17.57</c:v>
                </c:pt>
                <c:pt idx="7">
                  <c:v>17.62</c:v>
                </c:pt>
                <c:pt idx="8">
                  <c:v>17.55</c:v>
                </c:pt>
                <c:pt idx="9">
                  <c:v>17.420000000000002</c:v>
                </c:pt>
                <c:pt idx="10">
                  <c:v>18.57</c:v>
                </c:pt>
                <c:pt idx="11">
                  <c:v>17.71</c:v>
                </c:pt>
                <c:pt idx="12">
                  <c:v>18.059999999999999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090880"/>
        <c:axId val="88100864"/>
      </c:lineChart>
      <c:dateAx>
        <c:axId val="88090880"/>
        <c:scaling>
          <c:orientation val="minMax"/>
        </c:scaling>
        <c:delete val="0"/>
        <c:axPos val="b"/>
        <c:numFmt formatCode="[$-409]mmm\-yy;@" sourceLinked="1"/>
        <c:majorTickMark val="out"/>
        <c:minorTickMark val="none"/>
        <c:tickLblPos val="nextTo"/>
        <c:txPr>
          <a:bodyPr/>
          <a:lstStyle/>
          <a:p>
            <a:pPr>
              <a:defRPr sz="1100" b="1"/>
            </a:pPr>
            <a:endParaRPr lang="en-US"/>
          </a:p>
        </c:txPr>
        <c:crossAx val="88100864"/>
        <c:crosses val="autoZero"/>
        <c:auto val="1"/>
        <c:lblOffset val="100"/>
        <c:baseTimeUnit val="months"/>
      </c:dateAx>
      <c:valAx>
        <c:axId val="88100864"/>
        <c:scaling>
          <c:orientation val="minMax"/>
          <c:max val="25"/>
          <c:min val="10"/>
        </c:scaling>
        <c:delete val="0"/>
        <c:axPos val="l"/>
        <c:majorGridlines/>
        <c:numFmt formatCode="_(* #,##0.00_);_(* \(#,##0.00\);_(* &quot;-&quot;??_);_(@_)" sourceLinked="1"/>
        <c:majorTickMark val="out"/>
        <c:minorTickMark val="none"/>
        <c:tickLblPos val="nextTo"/>
        <c:txPr>
          <a:bodyPr/>
          <a:lstStyle/>
          <a:p>
            <a:pPr>
              <a:defRPr sz="1100" b="1"/>
            </a:pPr>
            <a:endParaRPr lang="en-US"/>
          </a:p>
        </c:txPr>
        <c:crossAx val="88090880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38260C05-8500-49C4-A048-67EFCDF0087E}" type="datetimeFigureOut">
              <a:rPr lang="en-US"/>
              <a:pPr>
                <a:defRPr/>
              </a:pPr>
              <a:t>6/11/2018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8164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4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B1690FF8-C3A5-496F-BA55-CED1630C6C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134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6400" cy="4953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0946" tIns="45474" rIns="90946" bIns="45474" numCol="1" anchor="t" anchorCtr="0" compatLnSpc="1">
            <a:prstTxWarp prst="textNoShape">
              <a:avLst/>
            </a:prstTxWarp>
          </a:bodyPr>
          <a:lstStyle>
            <a:lvl1pPr defTabSz="908050">
              <a:defRPr sz="1200" b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0946" tIns="45474" rIns="90946" bIns="45474" numCol="1" anchor="t" anchorCtr="0" compatLnSpc="1">
            <a:prstTxWarp prst="textNoShape">
              <a:avLst/>
            </a:prstTxWarp>
          </a:bodyPr>
          <a:lstStyle>
            <a:lvl1pPr algn="r" defTabSz="908050">
              <a:defRPr sz="1200" b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20725" y="744538"/>
            <a:ext cx="537210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6" y="4714876"/>
            <a:ext cx="5432425" cy="44672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0946" tIns="45474" rIns="90946" bIns="454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9750"/>
            <a:ext cx="2946400" cy="4953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0946" tIns="45474" rIns="90946" bIns="45474" numCol="1" anchor="b" anchorCtr="0" compatLnSpc="1">
            <a:prstTxWarp prst="textNoShape">
              <a:avLst/>
            </a:prstTxWarp>
          </a:bodyPr>
          <a:lstStyle>
            <a:lvl1pPr defTabSz="908050">
              <a:defRPr sz="1200" b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0946" tIns="45474" rIns="90946" bIns="45474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 b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882D61E-3579-4D94-813B-37D0FCCBE1F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89312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MS PMincho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MS PMincho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MS PMincho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MS PMincho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MS PMincho" pitchFamily="1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14" tIns="45757" rIns="91514" bIns="45757" anchor="b"/>
          <a:lstStyle/>
          <a:p>
            <a:pPr algn="r" defTabSz="949325"/>
            <a:fld id="{3B9F67CC-D537-4F54-B3B4-FC73274D9F70}" type="slidenum">
              <a:rPr lang="en-US" altLang="ja-JP" sz="1200" b="0"/>
              <a:pPr algn="r" defTabSz="949325"/>
              <a:t>1</a:t>
            </a:fld>
            <a:endParaRPr lang="en-US" altLang="ja-JP" sz="1200" b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30263" y="265113"/>
            <a:ext cx="5016500" cy="347345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1" y="4314825"/>
            <a:ext cx="6191250" cy="5378450"/>
          </a:xfrm>
          <a:noFill/>
        </p:spPr>
        <p:txBody>
          <a:bodyPr lIns="91686" tIns="45843" rIns="91686" bIns="45843"/>
          <a:lstStyle/>
          <a:p>
            <a:pPr eaLnBrk="1" hangingPunct="1"/>
            <a:endParaRPr lang="en-US" altLang="ja-JP" sz="1400" b="1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82D61E-3579-4D94-813B-37D0FCCBE1F8}" type="slidenum">
              <a:rPr lang="en-US" altLang="ja-JP" smtClean="0"/>
              <a:pPr>
                <a:defRPr/>
              </a:pPr>
              <a:t>17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00828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82D61E-3579-4D94-813B-37D0FCCBE1F8}" type="slidenum">
              <a:rPr lang="en-US" altLang="ja-JP" smtClean="0"/>
              <a:pPr>
                <a:defRPr/>
              </a:pPr>
              <a:t>18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00828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82D61E-3579-4D94-813B-37D0FCCBE1F8}" type="slidenum">
              <a:rPr lang="en-US" altLang="ja-JP" smtClean="0"/>
              <a:pPr>
                <a:defRPr/>
              </a:pPr>
              <a:t>25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56159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82D61E-3579-4D94-813B-37D0FCCBE1F8}" type="slidenum">
              <a:rPr lang="en-US" altLang="ja-JP" smtClean="0"/>
              <a:pPr>
                <a:defRPr/>
              </a:pPr>
              <a:t>31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71747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14" tIns="45757" rIns="91514" bIns="45757" anchor="b"/>
          <a:lstStyle/>
          <a:p>
            <a:pPr algn="r" defTabSz="949325"/>
            <a:fld id="{A994360E-EBD8-4E83-B2CE-FB990F154E57}" type="slidenum">
              <a:rPr lang="en-US" altLang="ja-JP" sz="1200" b="0"/>
              <a:pPr algn="r" defTabSz="949325"/>
              <a:t>2</a:t>
            </a:fld>
            <a:endParaRPr lang="en-US" altLang="ja-JP" sz="1200" b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30263" y="265113"/>
            <a:ext cx="5016500" cy="347345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1" y="4314825"/>
            <a:ext cx="6191250" cy="5378450"/>
          </a:xfrm>
          <a:noFill/>
        </p:spPr>
        <p:txBody>
          <a:bodyPr lIns="91686" tIns="45843" rIns="91686" bIns="45843"/>
          <a:lstStyle/>
          <a:p>
            <a:pPr eaLnBrk="1" hangingPunct="1"/>
            <a:endParaRPr lang="en-US" altLang="ja-JP" sz="1400" b="1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14" tIns="45757" rIns="91514" bIns="45757" anchor="b"/>
          <a:lstStyle/>
          <a:p>
            <a:pPr algn="r" defTabSz="949325"/>
            <a:fld id="{D9B7A4A4-89D2-45DC-8565-8A2AD22C2286}" type="slidenum">
              <a:rPr lang="en-US" altLang="ja-JP" sz="1200" b="0"/>
              <a:pPr algn="r" defTabSz="949325"/>
              <a:t>3</a:t>
            </a:fld>
            <a:endParaRPr lang="en-US" altLang="ja-JP" sz="1200" b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30263" y="265113"/>
            <a:ext cx="5016500" cy="347345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1" y="4314825"/>
            <a:ext cx="6191250" cy="5378450"/>
          </a:xfrm>
          <a:noFill/>
        </p:spPr>
        <p:txBody>
          <a:bodyPr lIns="91686" tIns="45843" rIns="91686" bIns="45843"/>
          <a:lstStyle/>
          <a:p>
            <a:pPr eaLnBrk="1" hangingPunct="1"/>
            <a:endParaRPr lang="en-US" altLang="ja-JP" sz="1400" b="1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82D61E-3579-4D94-813B-37D0FCCBE1F8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89219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82D61E-3579-4D94-813B-37D0FCCBE1F8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89219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82D61E-3579-4D94-813B-37D0FCCBE1F8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89219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82D61E-3579-4D94-813B-37D0FCCBE1F8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89219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942E04D-BF02-4E26-85EE-82ADB106BAE0}" type="slidenum">
              <a:rPr lang="en-US" altLang="ja-JP" smtClean="0">
                <a:latin typeface="Arial" charset="0"/>
              </a:rPr>
              <a:pPr/>
              <a:t>9</a:t>
            </a:fld>
            <a:endParaRPr lang="en-US" altLang="ja-JP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82D61E-3579-4D94-813B-37D0FCCBE1F8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89219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29500" y="-1588"/>
            <a:ext cx="2476500" cy="612775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1588"/>
            <a:ext cx="7277100" cy="61277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-1588"/>
            <a:ext cx="9906000" cy="61277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88"/>
            <a:ext cx="9906000" cy="5492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29200" y="1600200"/>
            <a:ext cx="43815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29200" y="3938588"/>
            <a:ext cx="43815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0" y="188913"/>
            <a:ext cx="99060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ACSM</a:t>
            </a:r>
          </a:p>
        </p:txBody>
      </p:sp>
      <p:sp>
        <p:nvSpPr>
          <p:cNvPr id="1027" name="Line 11"/>
          <p:cNvSpPr>
            <a:spLocks noChangeShapeType="1"/>
          </p:cNvSpPr>
          <p:nvPr/>
        </p:nvSpPr>
        <p:spPr bwMode="auto">
          <a:xfrm>
            <a:off x="0" y="6669088"/>
            <a:ext cx="9906000" cy="0"/>
          </a:xfrm>
          <a:prstGeom prst="line">
            <a:avLst/>
          </a:prstGeom>
          <a:noFill/>
          <a:ln w="19050">
            <a:solidFill>
              <a:srgbClr val="0066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028" name="Rectangle 12"/>
          <p:cNvSpPr>
            <a:spLocks noChangeArrowheads="1"/>
          </p:cNvSpPr>
          <p:nvPr/>
        </p:nvSpPr>
        <p:spPr bwMode="auto">
          <a:xfrm>
            <a:off x="-15875" y="6615113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ja-JP" sz="1200" b="0">
                <a:latin typeface="Arial Narrow" pitchFamily="34" charset="0"/>
                <a:cs typeface="Arial" pitchFamily="34" charset="0"/>
              </a:rPr>
              <a:t>Risk Management Meeting</a:t>
            </a:r>
          </a:p>
        </p:txBody>
      </p:sp>
      <p:sp>
        <p:nvSpPr>
          <p:cNvPr id="1029" name="Rectangle 19"/>
          <p:cNvSpPr>
            <a:spLocks noChangeArrowheads="1"/>
          </p:cNvSpPr>
          <p:nvPr/>
        </p:nvSpPr>
        <p:spPr bwMode="auto">
          <a:xfrm>
            <a:off x="9129713" y="6596063"/>
            <a:ext cx="77628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B26DE521-F271-4FFE-84AA-63667BD3E4BD}" type="slidenum">
              <a:rPr lang="en-US" altLang="ja-JP" sz="1600" i="1">
                <a:latin typeface="Arial Narrow" pitchFamily="34" charset="0"/>
                <a:cs typeface="Arial" pitchFamily="34" charset="0"/>
              </a:rPr>
              <a:pPr algn="r">
                <a:defRPr/>
              </a:pPr>
              <a:t>‹#›</a:t>
            </a:fld>
            <a:endParaRPr lang="en-US" altLang="ja-JP" sz="1600" i="1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126" name="Picture 20"/>
          <p:cNvPicPr>
            <a:picLocks noChangeAspect="1" noChangeArrowheads="1"/>
          </p:cNvPicPr>
          <p:nvPr/>
        </p:nvPicPr>
        <p:blipFill>
          <a:blip r:embed="rId15"/>
          <a:srcRect l="7155" t="17665" r="82269" b="68646"/>
          <a:stretch>
            <a:fillRect/>
          </a:stretch>
        </p:blipFill>
        <p:spPr bwMode="auto">
          <a:xfrm>
            <a:off x="9456738" y="19050"/>
            <a:ext cx="465137" cy="450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9525" y="495300"/>
            <a:ext cx="9906000" cy="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  <a:extLst/>
        </p:spPr>
        <p:txBody>
          <a:bodyPr/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endParaRPr lang="en-MY">
              <a:ea typeface="MS PGothic" pitchFamily="34" charset="-128"/>
            </a:endParaRPr>
          </a:p>
        </p:txBody>
      </p:sp>
      <p:sp>
        <p:nvSpPr>
          <p:cNvPr id="1032" name="Line 11"/>
          <p:cNvSpPr>
            <a:spLocks noChangeShapeType="1"/>
          </p:cNvSpPr>
          <p:nvPr/>
        </p:nvSpPr>
        <p:spPr bwMode="auto">
          <a:xfrm>
            <a:off x="-3175" y="495300"/>
            <a:ext cx="708025" cy="0"/>
          </a:xfrm>
          <a:prstGeom prst="line">
            <a:avLst/>
          </a:prstGeom>
          <a:noFill/>
          <a:ln w="19050">
            <a:solidFill>
              <a:srgbClr val="0066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252" r:id="rId1"/>
    <p:sldLayoutId id="2147486253" r:id="rId2"/>
    <p:sldLayoutId id="2147486254" r:id="rId3"/>
    <p:sldLayoutId id="2147486255" r:id="rId4"/>
    <p:sldLayoutId id="2147486256" r:id="rId5"/>
    <p:sldLayoutId id="2147486257" r:id="rId6"/>
    <p:sldLayoutId id="2147486258" r:id="rId7"/>
    <p:sldLayoutId id="2147486259" r:id="rId8"/>
    <p:sldLayoutId id="2147486260" r:id="rId9"/>
    <p:sldLayoutId id="2147486261" r:id="rId10"/>
    <p:sldLayoutId id="2147486262" r:id="rId11"/>
    <p:sldLayoutId id="2147486263" r:id="rId12"/>
    <p:sldLayoutId id="2147486264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ＭＳ Ｐゴシック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ＭＳ Ｐゴシック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ＭＳ Ｐゴシック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ＭＳ Ｐゴシック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ＭＳ Ｐゴシック" pitchFamily="34" charset="-128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ＭＳ Ｐゴシック" pitchFamily="50" charset="-128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ＭＳ Ｐゴシック" pitchFamily="50" charset="-128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ＭＳ Ｐゴシック" pitchFamily="50" charset="-128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ＭＳ Ｐゴシック" pitchFamily="50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ＭＳ Ｐゴシック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906000" cy="6858000"/>
          </a:xfrm>
          <a:prstGeom prst="rect">
            <a:avLst/>
          </a:prstGeom>
          <a:gradFill rotWithShape="1">
            <a:gsLst>
              <a:gs pos="0">
                <a:srgbClr val="00008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051" name="Oval 3"/>
          <p:cNvSpPr>
            <a:spLocks noChangeArrowheads="1"/>
          </p:cNvSpPr>
          <p:nvPr/>
        </p:nvSpPr>
        <p:spPr bwMode="auto">
          <a:xfrm>
            <a:off x="-1054100" y="23813"/>
            <a:ext cx="7407275" cy="8040687"/>
          </a:xfrm>
          <a:prstGeom prst="ellipse">
            <a:avLst/>
          </a:prstGeom>
          <a:solidFill>
            <a:schemeClr val="accent2">
              <a:alpha val="25098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052" name="Oval 4"/>
          <p:cNvSpPr>
            <a:spLocks noChangeArrowheads="1"/>
          </p:cNvSpPr>
          <p:nvPr/>
        </p:nvSpPr>
        <p:spPr bwMode="auto">
          <a:xfrm>
            <a:off x="-820738" y="44450"/>
            <a:ext cx="7407276" cy="8040688"/>
          </a:xfrm>
          <a:prstGeom prst="ellipse">
            <a:avLst/>
          </a:prstGeom>
          <a:solidFill>
            <a:srgbClr val="000080">
              <a:alpha val="2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Oval 5"/>
          <p:cNvSpPr>
            <a:spLocks noChangeArrowheads="1"/>
          </p:cNvSpPr>
          <p:nvPr/>
        </p:nvSpPr>
        <p:spPr bwMode="auto">
          <a:xfrm>
            <a:off x="-585788" y="44450"/>
            <a:ext cx="7407276" cy="8040688"/>
          </a:xfrm>
          <a:prstGeom prst="ellipse">
            <a:avLst/>
          </a:prstGeom>
          <a:solidFill>
            <a:srgbClr val="000080">
              <a:alpha val="16862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054" name="Oval 6"/>
          <p:cNvSpPr>
            <a:spLocks noChangeArrowheads="1"/>
          </p:cNvSpPr>
          <p:nvPr/>
        </p:nvSpPr>
        <p:spPr bwMode="auto">
          <a:xfrm>
            <a:off x="-352425" y="44450"/>
            <a:ext cx="7407275" cy="8040688"/>
          </a:xfrm>
          <a:prstGeom prst="ellipse">
            <a:avLst/>
          </a:prstGeom>
          <a:solidFill>
            <a:srgbClr val="000080">
              <a:alpha val="18823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055" name="Oval 7"/>
          <p:cNvSpPr>
            <a:spLocks noChangeArrowheads="1"/>
          </p:cNvSpPr>
          <p:nvPr/>
        </p:nvSpPr>
        <p:spPr bwMode="auto">
          <a:xfrm>
            <a:off x="-115888" y="68263"/>
            <a:ext cx="7407276" cy="8040687"/>
          </a:xfrm>
          <a:prstGeom prst="ellipse">
            <a:avLst/>
          </a:prstGeom>
          <a:solidFill>
            <a:srgbClr val="000080">
              <a:alpha val="14117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056" name="Oval 8"/>
          <p:cNvSpPr>
            <a:spLocks noChangeArrowheads="1"/>
          </p:cNvSpPr>
          <p:nvPr/>
        </p:nvSpPr>
        <p:spPr bwMode="auto">
          <a:xfrm>
            <a:off x="-39688" y="-3175"/>
            <a:ext cx="7407276" cy="8040688"/>
          </a:xfrm>
          <a:prstGeom prst="ellipse">
            <a:avLst/>
          </a:prstGeom>
          <a:solidFill>
            <a:srgbClr val="000080">
              <a:alpha val="2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0489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-519113" y="7388225"/>
            <a:ext cx="231140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490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70138" y="7388225"/>
            <a:ext cx="3136900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241" r:id="rId1"/>
    <p:sldLayoutId id="2147486242" r:id="rId2"/>
    <p:sldLayoutId id="2147486243" r:id="rId3"/>
    <p:sldLayoutId id="2147486244" r:id="rId4"/>
    <p:sldLayoutId id="2147486245" r:id="rId5"/>
    <p:sldLayoutId id="2147486246" r:id="rId6"/>
    <p:sldLayoutId id="2147486247" r:id="rId7"/>
    <p:sldLayoutId id="2147486248" r:id="rId8"/>
    <p:sldLayoutId id="2147486249" r:id="rId9"/>
    <p:sldLayoutId id="2147486250" r:id="rId10"/>
    <p:sldLayoutId id="214748625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ＭＳ Ｐゴシック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ＭＳ Ｐゴシック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emf"/><Relationship Id="rId5" Type="http://schemas.openxmlformats.org/officeDocument/2006/relationships/oleObject" Target="../embeddings/Microsoft_Excel_97-2003_Worksheet2.xls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8.png"/><Relationship Id="rId7" Type="http://schemas.openxmlformats.org/officeDocument/2006/relationships/image" Target="../media/image50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Microsoft_Excel_97-2003_Worksheet1.xls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package" Target="../embeddings/Microsoft_Excel_Worksheet1.xlsx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57150" y="2420938"/>
            <a:ext cx="982027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ja-JP" sz="48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Risk Management Meeting</a:t>
            </a:r>
          </a:p>
        </p:txBody>
      </p:sp>
      <p:sp>
        <p:nvSpPr>
          <p:cNvPr id="20483" name="Rectangle 14"/>
          <p:cNvSpPr>
            <a:spLocks noChangeArrowheads="1"/>
          </p:cNvSpPr>
          <p:nvPr/>
        </p:nvSpPr>
        <p:spPr bwMode="auto">
          <a:xfrm>
            <a:off x="0" y="19050"/>
            <a:ext cx="9906000" cy="7461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b="0">
              <a:solidFill>
                <a:schemeClr val="bg1"/>
              </a:solidFill>
              <a:ea typeface="MS Gothic" pitchFamily="49" charset="-128"/>
            </a:endParaRPr>
          </a:p>
        </p:txBody>
      </p:sp>
      <p:sp>
        <p:nvSpPr>
          <p:cNvPr id="20484" name="Rectangle 15"/>
          <p:cNvSpPr>
            <a:spLocks noChangeArrowheads="1"/>
          </p:cNvSpPr>
          <p:nvPr/>
        </p:nvSpPr>
        <p:spPr bwMode="auto">
          <a:xfrm>
            <a:off x="422275" y="2420938"/>
            <a:ext cx="8997950" cy="71437"/>
          </a:xfrm>
          <a:prstGeom prst="rect">
            <a:avLst/>
          </a:prstGeom>
          <a:solidFill>
            <a:srgbClr val="0066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</a:pPr>
            <a:endParaRPr lang="en-US"/>
          </a:p>
        </p:txBody>
      </p:sp>
      <p:sp>
        <p:nvSpPr>
          <p:cNvPr id="20485" name="Rectangle 18"/>
          <p:cNvSpPr>
            <a:spLocks noChangeArrowheads="1"/>
          </p:cNvSpPr>
          <p:nvPr/>
        </p:nvSpPr>
        <p:spPr bwMode="auto">
          <a:xfrm>
            <a:off x="9129713" y="0"/>
            <a:ext cx="776287" cy="692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</a:pPr>
            <a:endParaRPr lang="en-US"/>
          </a:p>
        </p:txBody>
      </p:sp>
      <p:sp>
        <p:nvSpPr>
          <p:cNvPr id="20487" name="Rectangle 15"/>
          <p:cNvSpPr>
            <a:spLocks noChangeArrowheads="1"/>
          </p:cNvSpPr>
          <p:nvPr/>
        </p:nvSpPr>
        <p:spPr bwMode="auto">
          <a:xfrm>
            <a:off x="415925" y="3556000"/>
            <a:ext cx="8997950" cy="71438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</a:pPr>
            <a:endParaRPr 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7150" y="3625850"/>
            <a:ext cx="984885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ja-JP" sz="4800" b="0" u="sng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ACS (M</a:t>
            </a:r>
            <a:r>
              <a:rPr lang="en-US" altLang="ja-JP" sz="4800" b="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)</a:t>
            </a:r>
          </a:p>
        </p:txBody>
      </p:sp>
      <p:sp>
        <p:nvSpPr>
          <p:cNvPr id="20489" name="Rectangle 7"/>
          <p:cNvSpPr>
            <a:spLocks noChangeArrowheads="1"/>
          </p:cNvSpPr>
          <p:nvPr/>
        </p:nvSpPr>
        <p:spPr bwMode="auto">
          <a:xfrm>
            <a:off x="157386" y="6165304"/>
            <a:ext cx="964837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en-US" altLang="ja-JP" b="0" dirty="0" smtClean="0">
                <a:latin typeface="Arial Narrow" pitchFamily="34" charset="0"/>
              </a:rPr>
              <a:t>May</a:t>
            </a:r>
            <a:r>
              <a:rPr lang="en-US" altLang="ja-JP" b="0" dirty="0">
                <a:latin typeface="Arial Narrow" pitchFamily="34" charset="0"/>
              </a:rPr>
              <a:t> </a:t>
            </a:r>
            <a:r>
              <a:rPr lang="en-US" altLang="ja-JP" b="0" dirty="0" smtClean="0">
                <a:latin typeface="Arial Narrow" pitchFamily="34" charset="0"/>
              </a:rPr>
              <a:t>2018</a:t>
            </a:r>
            <a:endParaRPr lang="en-US" altLang="ja-JP" b="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93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8"/>
          <p:cNvSpPr txBox="1">
            <a:spLocks noChangeArrowheads="1"/>
          </p:cNvSpPr>
          <p:nvPr/>
        </p:nvSpPr>
        <p:spPr bwMode="auto">
          <a:xfrm>
            <a:off x="56456" y="98107"/>
            <a:ext cx="9180326" cy="378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100000"/>
              <a:tabLst>
                <a:tab pos="5467350" algn="l"/>
              </a:tabLst>
            </a:pPr>
            <a:r>
              <a:rPr lang="en-US" sz="2000" dirty="0" smtClean="0">
                <a:solidFill>
                  <a:srgbClr val="0000FF"/>
                </a:solidFill>
                <a:latin typeface="Calibri" pitchFamily="34" charset="0"/>
              </a:rPr>
              <a:t>Profitability Measurement (May’17 – May’18)</a:t>
            </a:r>
            <a:endParaRPr lang="en-US" sz="2000" dirty="0">
              <a:solidFill>
                <a:srgbClr val="0000FF"/>
              </a:solidFill>
              <a:latin typeface="Calibri" pitchFamily="34" charset="0"/>
            </a:endParaRPr>
          </a:p>
        </p:txBody>
      </p:sp>
      <p:cxnSp>
        <p:nvCxnSpPr>
          <p:cNvPr id="2052" name="Straight Connector 7"/>
          <p:cNvCxnSpPr>
            <a:cxnSpLocks noChangeShapeType="1"/>
          </p:cNvCxnSpPr>
          <p:nvPr/>
        </p:nvCxnSpPr>
        <p:spPr bwMode="auto">
          <a:xfrm rot="16200000" flipH="1">
            <a:off x="-119062" y="3714751"/>
            <a:ext cx="3929062" cy="71438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2053" name="Straight Connector 9"/>
          <p:cNvCxnSpPr>
            <a:cxnSpLocks noChangeShapeType="1"/>
          </p:cNvCxnSpPr>
          <p:nvPr/>
        </p:nvCxnSpPr>
        <p:spPr bwMode="auto">
          <a:xfrm>
            <a:off x="1952625" y="2643188"/>
            <a:ext cx="914401" cy="91440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graphicFrame>
        <p:nvGraphicFramePr>
          <p:cNvPr id="2050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834127"/>
              </p:ext>
            </p:extLst>
          </p:nvPr>
        </p:nvGraphicFramePr>
        <p:xfrm>
          <a:off x="-15875" y="404813"/>
          <a:ext cx="9921875" cy="504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15" name="Worksheet" r:id="rId5" imgW="9144000" imgH="1962068" progId="Excel.Sheet.8">
                  <p:embed/>
                </p:oleObj>
              </mc:Choice>
              <mc:Fallback>
                <p:oleObj name="Worksheet" r:id="rId5" imgW="9144000" imgH="1962068" progId="Excel.Sheet.8">
                  <p:embed/>
                  <p:pic>
                    <p:nvPicPr>
                      <p:cNvPr id="0" name="Picture 327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5875" y="404813"/>
                        <a:ext cx="9921875" cy="5041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9507" y="476672"/>
            <a:ext cx="1601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800" b="1" i="0" u="none" strike="noStrike" kern="1200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n-MY" sz="1400" dirty="0" smtClean="0">
                <a:latin typeface="+mn-lt"/>
              </a:rPr>
              <a:t>Profitability</a:t>
            </a:r>
            <a:r>
              <a:rPr lang="en-MY" sz="1300" dirty="0" smtClean="0">
                <a:latin typeface="+mn-lt"/>
              </a:rPr>
              <a:t> (%)</a:t>
            </a:r>
            <a:endParaRPr lang="en-MY" sz="1300" dirty="0">
              <a:latin typeface="+mn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705825"/>
              </p:ext>
            </p:extLst>
          </p:nvPr>
        </p:nvGraphicFramePr>
        <p:xfrm>
          <a:off x="56455" y="5301207"/>
          <a:ext cx="9793087" cy="108012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779568"/>
                <a:gridCol w="654806"/>
                <a:gridCol w="654806"/>
                <a:gridCol w="624222"/>
                <a:gridCol w="647989"/>
                <a:gridCol w="647989"/>
                <a:gridCol w="582367"/>
                <a:gridCol w="619573"/>
                <a:gridCol w="601871"/>
                <a:gridCol w="624222"/>
                <a:gridCol w="593889"/>
                <a:gridCol w="598423"/>
                <a:gridCol w="581681"/>
                <a:gridCol w="581681"/>
              </a:tblGrid>
              <a:tr h="238853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3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FYE2018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095" marR="8095" marT="80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May’17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3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Jun'17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3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July'17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3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Aug'17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Sept’17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Oct’17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Nov’17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Dec’17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Jan'18 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Feb’18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Mar’18</a:t>
                      </a:r>
                      <a:endParaRPr lang="en-MY" sz="1300" b="1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Apr’18</a:t>
                      </a:r>
                      <a:endParaRPr lang="en-MY" sz="1300" b="1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May’18</a:t>
                      </a:r>
                      <a:endParaRPr lang="en-MY" sz="1300" b="1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420634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Actual </a:t>
                      </a:r>
                      <a:r>
                        <a:rPr lang="en-MY" sz="13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Profitability</a:t>
                      </a:r>
                      <a:endParaRPr lang="en-MY" sz="1300" b="1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095" marR="8095" marT="80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36.1%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43.8%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34.4%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41.7%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MY" sz="13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MY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39.0%</a:t>
                      </a:r>
                      <a:endParaRPr lang="en-MY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38.5%</a:t>
                      </a:r>
                      <a:endParaRPr lang="en-MY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36.3%</a:t>
                      </a:r>
                      <a:endParaRPr lang="en-MY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40.0%</a:t>
                      </a:r>
                      <a:endParaRPr lang="en-MY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48.6%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42.3%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54.5%</a:t>
                      </a:r>
                      <a:endParaRPr lang="en-MY" sz="13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20634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Budgeted </a:t>
                      </a:r>
                      <a:r>
                        <a:rPr lang="en-MY" sz="13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Profitability</a:t>
                      </a:r>
                      <a:endParaRPr lang="en-MY" sz="1300" b="1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095" marR="8095" marT="80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42.8%</a:t>
                      </a:r>
                      <a:endParaRPr lang="en-MY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MY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MY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52.9%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53.9%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54.7%</a:t>
                      </a:r>
                      <a:endParaRPr lang="en-MY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54.5%</a:t>
                      </a:r>
                      <a:endParaRPr lang="en-MY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50.5%</a:t>
                      </a:r>
                      <a:endParaRPr lang="en-MY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53.8%</a:t>
                      </a:r>
                      <a:endParaRPr lang="en-MY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52.0%</a:t>
                      </a:r>
                      <a:endParaRPr lang="en-MY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 bwMode="auto">
          <a:xfrm>
            <a:off x="-15552" y="6381328"/>
            <a:ext cx="9921552" cy="288032"/>
          </a:xfrm>
          <a:prstGeom prst="rect">
            <a:avLst/>
          </a:prstGeom>
          <a:solidFill>
            <a:schemeClr val="bg1"/>
          </a:solidFill>
          <a:ln w="12700" cmpd="sng" algn="ctr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rtlCol="0" anchor="ctr" anchorCtr="0"/>
          <a:lstStyle/>
          <a:p>
            <a:r>
              <a:rPr lang="en-US" sz="1300" dirty="0" smtClean="0">
                <a:solidFill>
                  <a:srgbClr val="3333FF"/>
                </a:solidFill>
              </a:rPr>
              <a:t>Profitability (%) = Profit </a:t>
            </a:r>
            <a:r>
              <a:rPr lang="en-US" sz="1300" dirty="0">
                <a:solidFill>
                  <a:srgbClr val="3333FF"/>
                </a:solidFill>
              </a:rPr>
              <a:t>Before </a:t>
            </a:r>
            <a:r>
              <a:rPr lang="en-US" sz="1300" dirty="0" smtClean="0">
                <a:solidFill>
                  <a:srgbClr val="3333FF"/>
                </a:solidFill>
              </a:rPr>
              <a:t>Support Cost / Revenue</a:t>
            </a:r>
          </a:p>
        </p:txBody>
      </p:sp>
    </p:spTree>
    <p:extLst>
      <p:ext uri="{BB962C8B-B14F-4D97-AF65-F5344CB8AC3E}">
        <p14:creationId xmlns:p14="http://schemas.microsoft.com/office/powerpoint/2010/main" val="377088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824822"/>
              </p:ext>
            </p:extLst>
          </p:nvPr>
        </p:nvGraphicFramePr>
        <p:xfrm>
          <a:off x="56456" y="436565"/>
          <a:ext cx="9801547" cy="5986734"/>
        </p:xfrm>
        <a:graphic>
          <a:graphicData uri="http://schemas.openxmlformats.org/drawingml/2006/table">
            <a:tbl>
              <a:tblPr/>
              <a:tblGrid>
                <a:gridCol w="504056"/>
                <a:gridCol w="1656184"/>
                <a:gridCol w="944563"/>
                <a:gridCol w="932355"/>
                <a:gridCol w="955405"/>
                <a:gridCol w="552053"/>
                <a:gridCol w="1440160"/>
                <a:gridCol w="936104"/>
                <a:gridCol w="967318"/>
                <a:gridCol w="913349"/>
              </a:tblGrid>
              <a:tr h="224481">
                <a:tc gridSpan="10">
                  <a:txBody>
                    <a:bodyPr/>
                    <a:lstStyle/>
                    <a:p>
                      <a:pPr algn="r" fontAlgn="ctr"/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(Unit :RM' Million)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1400" b="0" i="1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1400" b="0" i="1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1400" b="0" i="1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52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NO.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BANK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Q4FYE18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Q1FYE19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Q1 vs.Q4 (%)</a:t>
                      </a:r>
                      <a:endParaRPr lang="en-US" sz="1400" b="1" i="0" u="none" strike="noStrike" dirty="0" smtClean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NO.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BANK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Q4FYE18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Q1FYE19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Q1</a:t>
                      </a:r>
                      <a:r>
                        <a:rPr lang="en-US" sz="1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vs.Q4</a:t>
                      </a:r>
                    </a:p>
                    <a:p>
                      <a:pPr algn="ctr" fontAlgn="ctr"/>
                      <a:r>
                        <a:rPr lang="en-US" sz="1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(%)</a:t>
                      </a:r>
                      <a:endParaRPr lang="en-US" sz="1400" b="1" i="0" u="none" strike="noStrike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</a:tr>
              <a:tr h="649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MBSB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22,506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20,313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90.3%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9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>
                          <a:effectLst/>
                          <a:latin typeface="+mn-lt"/>
                        </a:rPr>
                        <a:t> OCBC </a:t>
                      </a:r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Bank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400" b="1" i="0" u="none" strike="noStrike" dirty="0">
                          <a:effectLst/>
                          <a:latin typeface="+mn-lt"/>
                        </a:rPr>
                        <a:t>1,439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b="1" dirty="0" smtClean="0"/>
                        <a:t>1,522</a:t>
                      </a:r>
                      <a:endParaRPr lang="en-MY" sz="1400" b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106%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2D6"/>
                    </a:solidFill>
                  </a:tcPr>
                </a:tc>
              </a:tr>
              <a:tr h="6613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2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CIMB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13,116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13,071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99.7%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>
                          <a:effectLst/>
                          <a:latin typeface="+mn-lt"/>
                        </a:rPr>
                        <a:t> Standard Chartered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975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957</a:t>
                      </a:r>
                      <a:endParaRPr lang="en-MY" sz="1400" b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98%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97"/>
                    </a:solidFill>
                  </a:tcPr>
                </a:tc>
              </a:tr>
              <a:tr h="6533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Bank Islam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12,368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12,725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102.9%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2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11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MY" sz="1400" b="1" i="0" u="none" strike="noStrike" dirty="0" err="1" smtClean="0">
                          <a:effectLst/>
                          <a:latin typeface="+mn-lt"/>
                        </a:rPr>
                        <a:t>Affin</a:t>
                      </a:r>
                      <a:r>
                        <a:rPr lang="en-MY" sz="1400" b="1" i="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Bank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661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713</a:t>
                      </a:r>
                      <a:endParaRPr lang="en-MY" sz="1400" b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108%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2D6"/>
                    </a:solidFill>
                  </a:tcPr>
                </a:tc>
              </a:tr>
              <a:tr h="6613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Public Bank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6,629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400" b="1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6,784</a:t>
                      </a:r>
                      <a:endParaRPr lang="en-MY" sz="14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102.3%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2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12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RHB Bank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6,225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n-MY" sz="14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2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5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Maybank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6,352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400" b="1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6,303</a:t>
                      </a:r>
                      <a:endParaRPr lang="en-MY" sz="14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99.2%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13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Bank</a:t>
                      </a:r>
                      <a:r>
                        <a:rPr lang="en-MY" sz="1400" b="1" i="0" u="none" strike="noStrike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MY" sz="1400" b="1" i="0" u="none" strike="noStrike" dirty="0" err="1" smtClean="0">
                          <a:effectLst/>
                          <a:latin typeface="+mn-lt"/>
                        </a:rPr>
                        <a:t>Muamalat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823</a:t>
                      </a:r>
                      <a:endParaRPr lang="en-MY" sz="1400" b="1" i="0" u="none" strike="noStrike" dirty="0" smtClean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N/A</a:t>
                      </a:r>
                      <a:endParaRPr lang="en-MY" sz="1400" b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613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Hong </a:t>
                      </a:r>
                      <a:r>
                        <a:rPr lang="en-MY" sz="1400" b="1" i="0" u="none" strike="noStrike" dirty="0">
                          <a:effectLst/>
                          <a:latin typeface="+mn-lt"/>
                        </a:rPr>
                        <a:t>Leong </a:t>
                      </a:r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Bank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2,316</a:t>
                      </a:r>
                      <a:endParaRPr lang="en-MY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400" b="1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2,207</a:t>
                      </a:r>
                      <a:endParaRPr lang="en-MY" sz="14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95.3%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14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Citibank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N/A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N/A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957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7</a:t>
                      </a:r>
                      <a:endParaRPr lang="en-MY" sz="14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ACSM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 smtClean="0">
                          <a:latin typeface="+mn-lt"/>
                        </a:rPr>
                        <a:t>1,916(Feb)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 smtClean="0">
                          <a:latin typeface="+mn-lt"/>
                        </a:rPr>
                        <a:t>1,960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102.3%</a:t>
                      </a:r>
                      <a:endParaRPr lang="en-MY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2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15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Al-</a:t>
                      </a:r>
                      <a:r>
                        <a:rPr lang="en-MY" sz="1400" b="1" i="0" u="none" strike="noStrike" dirty="0" err="1" smtClean="0">
                          <a:effectLst/>
                          <a:latin typeface="+mn-lt"/>
                        </a:rPr>
                        <a:t>Rajhi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N/A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N/A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77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8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Alliance Bank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400" b="1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3,045</a:t>
                      </a:r>
                      <a:endParaRPr lang="en-MY" sz="14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400" b="1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1,939</a:t>
                      </a:r>
                      <a:endParaRPr lang="en-MY" sz="14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63.7%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655" name="TextBox 9"/>
          <p:cNvSpPr txBox="1">
            <a:spLocks noChangeArrowheads="1"/>
          </p:cNvSpPr>
          <p:nvPr/>
        </p:nvSpPr>
        <p:spPr bwMode="auto">
          <a:xfrm>
            <a:off x="31576" y="40109"/>
            <a:ext cx="8305800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400" dirty="0"/>
              <a:t>Risk Management : </a:t>
            </a:r>
            <a:r>
              <a:rPr lang="en-US" sz="2400" dirty="0">
                <a:solidFill>
                  <a:srgbClr val="0000FF"/>
                </a:solidFill>
              </a:rPr>
              <a:t>Market Receivables</a:t>
            </a:r>
          </a:p>
        </p:txBody>
      </p:sp>
      <p:sp>
        <p:nvSpPr>
          <p:cNvPr id="23656" name="TextBox 3"/>
          <p:cNvSpPr txBox="1">
            <a:spLocks noChangeArrowheads="1"/>
          </p:cNvSpPr>
          <p:nvPr/>
        </p:nvSpPr>
        <p:spPr bwMode="auto">
          <a:xfrm>
            <a:off x="-15552" y="6423298"/>
            <a:ext cx="98424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rgbClr val="3333FF"/>
                </a:solidFill>
              </a:rPr>
              <a:t>N/A : Not Available</a:t>
            </a:r>
            <a:endParaRPr lang="en-US" sz="1000" dirty="0">
              <a:solidFill>
                <a:srgbClr val="3333FF"/>
              </a:solidFill>
            </a:endParaRPr>
          </a:p>
        </p:txBody>
      </p:sp>
      <p:sp>
        <p:nvSpPr>
          <p:cNvPr id="23657" name="Rectangle 4"/>
          <p:cNvSpPr>
            <a:spLocks noChangeArrowheads="1"/>
          </p:cNvSpPr>
          <p:nvPr/>
        </p:nvSpPr>
        <p:spPr bwMode="auto">
          <a:xfrm>
            <a:off x="5039268" y="1124744"/>
            <a:ext cx="4810276" cy="648072"/>
          </a:xfrm>
          <a:prstGeom prst="rect">
            <a:avLst/>
          </a:prstGeom>
          <a:noFill/>
          <a:ln w="34925" algn="ctr">
            <a:solidFill>
              <a:srgbClr val="9E1CB4"/>
            </a:solidFill>
            <a:prstDash val="sysDash"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8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76200" y="76200"/>
            <a:ext cx="9525000" cy="42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300" dirty="0">
                <a:latin typeface="Calibri" pitchFamily="34" charset="0"/>
              </a:rPr>
              <a:t>Personal Financing </a:t>
            </a:r>
            <a:r>
              <a:rPr lang="en-US" sz="2300" dirty="0" smtClean="0">
                <a:solidFill>
                  <a:srgbClr val="0000FF"/>
                </a:solidFill>
                <a:latin typeface="Calibri" pitchFamily="34" charset="0"/>
              </a:rPr>
              <a:t>Industry Comparison</a:t>
            </a:r>
            <a:endParaRPr lang="en-US" sz="2300" dirty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69996" y="5229200"/>
            <a:ext cx="16899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MY" sz="1200" i="1" dirty="0" smtClean="0">
                <a:solidFill>
                  <a:srgbClr val="3333FF"/>
                </a:solidFill>
                <a:latin typeface="Calibri" pitchFamily="34" charset="0"/>
              </a:rPr>
              <a:t>(Source : </a:t>
            </a:r>
            <a:r>
              <a:rPr lang="en-MY" sz="1200" i="1" dirty="0" err="1" smtClean="0">
                <a:solidFill>
                  <a:srgbClr val="3333FF"/>
                </a:solidFill>
                <a:latin typeface="Calibri" pitchFamily="34" charset="0"/>
              </a:rPr>
              <a:t>BNM</a:t>
            </a:r>
            <a:r>
              <a:rPr lang="en-MY" sz="1200" i="1" dirty="0" smtClean="0">
                <a:solidFill>
                  <a:srgbClr val="3333FF"/>
                </a:solidFill>
                <a:latin typeface="Calibri" pitchFamily="34" charset="0"/>
              </a:rPr>
              <a:t> Statistic)</a:t>
            </a:r>
            <a:endParaRPr lang="en-MY" sz="1200" i="1" dirty="0">
              <a:solidFill>
                <a:srgbClr val="3333FF"/>
              </a:solidFill>
              <a:latin typeface="Calibri" pitchFamily="34" charset="0"/>
            </a:endParaRP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5" y="980728"/>
            <a:ext cx="9906877" cy="4157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79385"/>
            <a:ext cx="9921552" cy="945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42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5"/>
          <p:cNvSpPr txBox="1">
            <a:spLocks noChangeArrowheads="1"/>
          </p:cNvSpPr>
          <p:nvPr/>
        </p:nvSpPr>
        <p:spPr bwMode="auto">
          <a:xfrm>
            <a:off x="76200" y="76200"/>
            <a:ext cx="9525000" cy="49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Personal Financing </a:t>
            </a:r>
            <a:r>
              <a:rPr lang="en-US" sz="1600" dirty="0">
                <a:solidFill>
                  <a:srgbClr val="0000FF"/>
                </a:solidFill>
              </a:rPr>
              <a:t>(Risk Category: Market Risk: New &amp; existing campaign)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71071"/>
              </p:ext>
            </p:extLst>
          </p:nvPr>
        </p:nvGraphicFramePr>
        <p:xfrm>
          <a:off x="56455" y="581781"/>
          <a:ext cx="9757792" cy="4143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389"/>
                <a:gridCol w="4549220"/>
                <a:gridCol w="4285183"/>
              </a:tblGrid>
              <a:tr h="811539"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Campaign</a:t>
                      </a:r>
                      <a:endParaRPr lang="en-US" sz="1100" b="1" u="none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AEON</a:t>
                      </a:r>
                      <a:r>
                        <a:rPr lang="en-US" sz="13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300" b="1" baseline="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i</a:t>
                      </a:r>
                      <a:r>
                        <a:rPr lang="en-US" sz="13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-CASH</a:t>
                      </a:r>
                      <a:endParaRPr lang="en-US" sz="130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chemeClr val="tx1"/>
                          </a:solidFill>
                        </a:rPr>
                        <a:t>Features</a:t>
                      </a:r>
                      <a:endParaRPr lang="en-MY" sz="13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31824">
                <a:tc>
                  <a:txBody>
                    <a:bodyPr/>
                    <a:lstStyle/>
                    <a:p>
                      <a:pPr algn="ctr"/>
                      <a:r>
                        <a:rPr lang="en-MY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ACS Campaign</a:t>
                      </a:r>
                      <a:endParaRPr lang="en-US" sz="115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150" b="1" u="sng" dirty="0" smtClean="0"/>
                        <a:t>Apply ACS</a:t>
                      </a:r>
                      <a:r>
                        <a:rPr lang="en-MY" sz="1150" b="1" u="sng" baseline="0" dirty="0" smtClean="0"/>
                        <a:t> O</a:t>
                      </a:r>
                      <a:r>
                        <a:rPr lang="en-MY" sz="1150" b="1" u="sng" dirty="0" smtClean="0"/>
                        <a:t>nline </a:t>
                      </a:r>
                      <a:r>
                        <a:rPr lang="en-US" sz="1150" b="1" i="0" u="sng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Campaign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i="0" u="sng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Eligibility : 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 to All New Application submit via Online channel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Application &amp; S&amp;P Date : </a:t>
                      </a:r>
                      <a:endParaRPr lang="en-US" sz="115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15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June – 31</a:t>
                      </a:r>
                      <a:r>
                        <a:rPr lang="en-US" sz="115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July 2018, Sign S&amp;P 15</a:t>
                      </a:r>
                      <a:r>
                        <a:rPr lang="en-US" sz="115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Aug 2018</a:t>
                      </a:r>
                    </a:p>
                    <a:p>
                      <a:endParaRPr lang="en-US" sz="1150" b="1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Rewards : 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Cash back will be rewarded based on Approved Loan amount </a:t>
                      </a:r>
                    </a:p>
                    <a:p>
                      <a:endParaRPr lang="en-US" sz="115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 : </a:t>
                      </a:r>
                      <a:r>
                        <a:rPr lang="en-US" sz="1150" b="0" i="0" u="sng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RM50,000 : 2% cash back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 : RM10,000 – RM49,999.99 : 1% cash back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 : RM1,000  - RM 9,999.99 : 0.5% cash back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484784"/>
            <a:ext cx="4392488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00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5"/>
          <p:cNvSpPr txBox="1">
            <a:spLocks noChangeArrowheads="1"/>
          </p:cNvSpPr>
          <p:nvPr/>
        </p:nvSpPr>
        <p:spPr bwMode="auto">
          <a:xfrm>
            <a:off x="76200" y="76200"/>
            <a:ext cx="9525000" cy="49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Personal Financing </a:t>
            </a:r>
            <a:r>
              <a:rPr lang="en-US" sz="1600" dirty="0">
                <a:solidFill>
                  <a:srgbClr val="0000FF"/>
                </a:solidFill>
              </a:rPr>
              <a:t>(Risk Category: Market Risk: New &amp; existing campaign)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328085"/>
              </p:ext>
            </p:extLst>
          </p:nvPr>
        </p:nvGraphicFramePr>
        <p:xfrm>
          <a:off x="56455" y="581781"/>
          <a:ext cx="9757792" cy="5727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389"/>
                <a:gridCol w="4549220"/>
                <a:gridCol w="4285183"/>
              </a:tblGrid>
              <a:tr h="718322"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Campaign</a:t>
                      </a:r>
                      <a:endParaRPr lang="en-US" sz="1100" b="1" u="none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AEON</a:t>
                      </a:r>
                      <a:r>
                        <a:rPr lang="en-US" sz="13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300" b="1" baseline="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i</a:t>
                      </a:r>
                      <a:r>
                        <a:rPr lang="en-US" sz="13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-CASH</a:t>
                      </a:r>
                      <a:endParaRPr lang="en-US" sz="130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chemeClr val="tx1"/>
                          </a:solidFill>
                        </a:rPr>
                        <a:t>Features</a:t>
                      </a:r>
                      <a:endParaRPr lang="en-MY" sz="13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09217">
                <a:tc>
                  <a:txBody>
                    <a:bodyPr/>
                    <a:lstStyle/>
                    <a:p>
                      <a:pPr algn="ctr"/>
                      <a:r>
                        <a:rPr lang="en-MY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ACS Campaign</a:t>
                      </a:r>
                      <a:endParaRPr lang="en-US" sz="115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1) </a:t>
                      </a:r>
                      <a:r>
                        <a:rPr lang="en-US" sz="1150" b="1" i="0" u="sng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SenangRaya</a:t>
                      </a:r>
                      <a:r>
                        <a:rPr lang="en-US" sz="1150" b="1" i="0" u="sng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“AEON </a:t>
                      </a:r>
                      <a:r>
                        <a:rPr lang="en-US" sz="1150" b="1" i="0" u="sng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150" b="1" i="0" u="sng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-Cash” Campaign</a:t>
                      </a:r>
                      <a:endParaRPr lang="en-US" sz="1150" b="1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Eligibility 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Open to New and Existing customer who submitted with complete supporting documents via All channels.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 Amount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RM1,000 – RM100,000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Application &amp; S&amp;P Date 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21</a:t>
                      </a:r>
                      <a:r>
                        <a:rPr lang="en-US" sz="115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May – 31</a:t>
                      </a:r>
                      <a:r>
                        <a:rPr lang="en-US" sz="115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Aug 2018,</a:t>
                      </a:r>
                    </a:p>
                    <a:p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S&amp;P by 15</a:t>
                      </a:r>
                      <a:r>
                        <a:rPr lang="en-US" sz="115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Sept 2018.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endParaRPr lang="en-US" sz="1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Rewards 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Special Profit Rate as low as 0.66% per month for Monthly income </a:t>
                      </a:r>
                      <a:r>
                        <a:rPr lang="en-US" sz="1150" b="0" u="sng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&gt;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RM2,000.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 income &lt;RM2,000 Profit Rate 1.2% - 1.5% per month. (subject to assessment).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2) </a:t>
                      </a:r>
                      <a:r>
                        <a:rPr lang="en-US" sz="1150" b="1" i="0" u="sng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SenangRaya</a:t>
                      </a:r>
                      <a:r>
                        <a:rPr lang="en-US" sz="1150" b="1" i="0" u="sng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“AEON </a:t>
                      </a:r>
                      <a:r>
                        <a:rPr lang="en-US" sz="1150" b="1" i="0" u="sng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150" b="1" i="0" u="sng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-Cash” Campaign</a:t>
                      </a:r>
                      <a:endParaRPr lang="en-US" sz="1150" b="1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Eligibility 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New and Existing customer who submitted with complete supporting documents via All channels except Web.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 Amount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RM5,000 – RM100,000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Application &amp; S&amp;P Date 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1</a:t>
                      </a:r>
                      <a:r>
                        <a:rPr lang="en-US" sz="115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May – 30 June 2018.</a:t>
                      </a:r>
                    </a:p>
                    <a:p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 S&amp;P by 15</a:t>
                      </a:r>
                      <a:r>
                        <a:rPr lang="en-US" sz="115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July 2018.</a:t>
                      </a:r>
                    </a:p>
                    <a:p>
                      <a:endParaRPr lang="en-US" sz="1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Rewards 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: RM50 &amp; RM100 Petronas Gift card. </a:t>
                      </a:r>
                      <a:endParaRPr lang="en-US" sz="115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556792"/>
            <a:ext cx="4392488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97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5"/>
          <p:cNvSpPr txBox="1">
            <a:spLocks noChangeArrowheads="1"/>
          </p:cNvSpPr>
          <p:nvPr/>
        </p:nvSpPr>
        <p:spPr bwMode="auto">
          <a:xfrm>
            <a:off x="76200" y="76200"/>
            <a:ext cx="9525000" cy="49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Personal Financing </a:t>
            </a:r>
            <a:r>
              <a:rPr lang="en-US" sz="1600" dirty="0">
                <a:solidFill>
                  <a:srgbClr val="0000FF"/>
                </a:solidFill>
              </a:rPr>
              <a:t>(Risk Category: Market Risk: New &amp; existing campaign)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061408"/>
              </p:ext>
            </p:extLst>
          </p:nvPr>
        </p:nvGraphicFramePr>
        <p:xfrm>
          <a:off x="56455" y="562054"/>
          <a:ext cx="9757792" cy="6035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389"/>
                <a:gridCol w="4405204"/>
                <a:gridCol w="4429199"/>
              </a:tblGrid>
              <a:tr h="312638"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Campaign</a:t>
                      </a:r>
                      <a:endParaRPr lang="en-US" sz="1100" b="1" u="none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sng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Hong Leong Personal Loan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chemeClr val="tx1"/>
                          </a:solidFill>
                        </a:rPr>
                        <a:t>Features</a:t>
                      </a:r>
                      <a:endParaRPr lang="en-MY" sz="13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05141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Hong</a:t>
                      </a: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Leong  Campaign </a:t>
                      </a:r>
                      <a:endParaRPr lang="en-US" sz="1150" b="1" u="none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Eligibility :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Malaysian Citizen, Age between 21- 60 years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Minimum Gross Income : RM2,000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New Application only (Customer does not have an existing PL in HLB / HLIB)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Feature / Rewards :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Lower rates 6% p.a.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RM200 Welcome bonus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Anti Theft backpack for first 100 applicant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Campaign Duration 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 May 2018 -  06 July 2018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17519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Eligibility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MY" sz="1150" dirty="0" smtClean="0">
                          <a:effectLst/>
                          <a:latin typeface="+mn-lt"/>
                        </a:rPr>
                        <a:t>Open to Malaysian citizens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MY" sz="1150" dirty="0" smtClean="0">
                          <a:effectLst/>
                          <a:latin typeface="+mn-lt"/>
                        </a:rPr>
                        <a:t>Aged between 21 to 60 years old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MY" sz="1150" dirty="0" smtClean="0">
                          <a:effectLst/>
                          <a:latin typeface="+mn-lt"/>
                        </a:rPr>
                        <a:t>Earn an annual income of RM24,000 p.a.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000" b="1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Campaign Duration :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Apply on 1</a:t>
                      </a:r>
                      <a:r>
                        <a:rPr lang="en-US" sz="115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Mar 2018 -  31</a:t>
                      </a:r>
                      <a:r>
                        <a:rPr lang="en-US" sz="115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Aug 2018. Disbursed by 15</a:t>
                      </a:r>
                      <a:r>
                        <a:rPr lang="en-US" sz="115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Sept 2018.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000" b="1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 : 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RM5K- RM250K. Disburse to Travel Partner’s account base on travel / cruise packages.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Interest Rate :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5% - 8% p.a.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Submission Gift : 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Dashboard camera or Anti- theft bag.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3" y="980728"/>
            <a:ext cx="4230977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74" y="3789040"/>
            <a:ext cx="4285166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42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5"/>
          <p:cNvSpPr txBox="1">
            <a:spLocks noChangeArrowheads="1"/>
          </p:cNvSpPr>
          <p:nvPr/>
        </p:nvSpPr>
        <p:spPr bwMode="auto">
          <a:xfrm>
            <a:off x="76200" y="76200"/>
            <a:ext cx="9525000" cy="49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Personal Financing </a:t>
            </a:r>
            <a:r>
              <a:rPr lang="en-US" sz="1600" dirty="0">
                <a:solidFill>
                  <a:srgbClr val="0000FF"/>
                </a:solidFill>
              </a:rPr>
              <a:t>(Risk Category: Market Risk: New &amp; existing campaign)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297159"/>
              </p:ext>
            </p:extLst>
          </p:nvPr>
        </p:nvGraphicFramePr>
        <p:xfrm>
          <a:off x="56455" y="536437"/>
          <a:ext cx="9757792" cy="6059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389"/>
                <a:gridCol w="4405204"/>
                <a:gridCol w="4429199"/>
              </a:tblGrid>
              <a:tr h="228267"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Campaign</a:t>
                      </a:r>
                      <a:endParaRPr lang="en-US" sz="1100" b="1" u="none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sng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Cash Plus Personal Loan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chemeClr val="tx1"/>
                          </a:solidFill>
                        </a:rPr>
                        <a:t>Features</a:t>
                      </a:r>
                      <a:endParaRPr lang="en-MY" sz="13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033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CIMB Campaign</a:t>
                      </a: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endParaRPr lang="en-US" sz="1150" b="1" u="none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Eligibility 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Malaysian Citizen, Age 21- 58 yrs.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 Income RM2,000, In employment more than 6 months.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 Self Employed; Business to be more than 24 months.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Campaign Period : </a:t>
                      </a:r>
                      <a:r>
                        <a:rPr lang="en-MY" sz="1150" dirty="0" smtClean="0"/>
                        <a:t>1 May - 31 July 2018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Application Channel : 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 Channels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150" dirty="0" err="1" smtClean="0"/>
                        <a:t>Cimb</a:t>
                      </a:r>
                      <a:r>
                        <a:rPr lang="en-MY" sz="1150" dirty="0" smtClean="0"/>
                        <a:t> Sales Channel : Each</a:t>
                      </a:r>
                      <a:r>
                        <a:rPr lang="en-MY" sz="1150" baseline="0" dirty="0" smtClean="0"/>
                        <a:t> </a:t>
                      </a:r>
                      <a:r>
                        <a:rPr lang="en-MY" sz="1150" dirty="0" smtClean="0"/>
                        <a:t>RM1,000 disbursed = </a:t>
                      </a:r>
                      <a:r>
                        <a:rPr lang="en-MY" sz="1150" b="1" dirty="0" smtClean="0"/>
                        <a:t>1x ENTRY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150" dirty="0" smtClean="0"/>
                        <a:t>Web Channel : Each RM1,000 disbursed for complete online submission = </a:t>
                      </a:r>
                      <a:r>
                        <a:rPr lang="en-MY" sz="1150" b="1" dirty="0" smtClean="0"/>
                        <a:t>3x ENTRY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 : 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RM2K – RM100K, Up to 5 years tenure.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Rewards 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Grand Prize 3 X </a:t>
                      </a:r>
                      <a:r>
                        <a:rPr lang="en-US" sz="115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Perodua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5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Myvi</a:t>
                      </a:r>
                      <a:endParaRPr lang="en-US" sz="115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ii) 300 X RM200 Petronas Gift Card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Subject to Loan Application is Approved and fully disbursed.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8467"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Campaign</a:t>
                      </a:r>
                      <a:endParaRPr lang="en-US" sz="1100" b="1" u="none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sng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UOB</a:t>
                      </a:r>
                      <a:r>
                        <a:rPr lang="en-US" sz="1400" b="1" u="sng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sz="1400" b="1" u="sng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Personal Loan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smtClean="0">
                          <a:solidFill>
                            <a:schemeClr val="tx1"/>
                          </a:solidFill>
                        </a:rPr>
                        <a:t>Features</a:t>
                      </a:r>
                      <a:endParaRPr lang="en-MY" sz="115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467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UOB Campaign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Eligibility :</a:t>
                      </a:r>
                      <a:endParaRPr lang="en-US" sz="115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 to New and Existing Customer of UOBM. 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Malaysian Citizen or PR, Age between 21- 55 years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Minimum Gross Income : RM2,000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Feature / Rewards :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Eligible to receive 25% interest rebate on total interest payable, subject to monthly instalment is paid on or before the due date during the entire tenure.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5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Campaign Duration : 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15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Apr – 30</a:t>
                      </a:r>
                      <a:r>
                        <a:rPr lang="en-US" sz="115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Sept 2018.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Disburse by 31</a:t>
                      </a:r>
                      <a:r>
                        <a:rPr lang="en-US" sz="115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Oct 2018.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30" y="980728"/>
            <a:ext cx="4248472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4365104"/>
            <a:ext cx="4248472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42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5"/>
          <p:cNvSpPr txBox="1">
            <a:spLocks noChangeArrowheads="1"/>
          </p:cNvSpPr>
          <p:nvPr/>
        </p:nvSpPr>
        <p:spPr bwMode="auto">
          <a:xfrm>
            <a:off x="76200" y="76200"/>
            <a:ext cx="9525000" cy="49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Personal Financing </a:t>
            </a:r>
            <a:r>
              <a:rPr lang="en-US" dirty="0" smtClean="0"/>
              <a:t>Campaign </a:t>
            </a:r>
            <a:r>
              <a:rPr lang="en-US" dirty="0" smtClean="0">
                <a:solidFill>
                  <a:srgbClr val="3333FF"/>
                </a:solidFill>
              </a:rPr>
              <a:t>Market Comparison</a:t>
            </a:r>
            <a:endParaRPr lang="en-US" dirty="0">
              <a:solidFill>
                <a:srgbClr val="3333FF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670766"/>
              </p:ext>
            </p:extLst>
          </p:nvPr>
        </p:nvGraphicFramePr>
        <p:xfrm>
          <a:off x="76199" y="570403"/>
          <a:ext cx="9773345" cy="5979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6441"/>
                <a:gridCol w="1584176"/>
                <a:gridCol w="2952328"/>
                <a:gridCol w="1584176"/>
                <a:gridCol w="2016224"/>
              </a:tblGrid>
              <a:tr h="48679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3333FF"/>
                          </a:solidFill>
                        </a:rPr>
                        <a:t>Bank / FI</a:t>
                      </a:r>
                      <a:endParaRPr lang="en-MY" sz="1400" b="1" dirty="0">
                        <a:solidFill>
                          <a:srgbClr val="3333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3333FF"/>
                          </a:solidFill>
                          <a:latin typeface="Arial" pitchFamily="34" charset="0"/>
                          <a:cs typeface="Arial" pitchFamily="34" charset="0"/>
                        </a:rPr>
                        <a:t>Ringgit</a:t>
                      </a:r>
                      <a:r>
                        <a:rPr lang="en-US" sz="1400" b="1" baseline="0" dirty="0" smtClean="0">
                          <a:solidFill>
                            <a:srgbClr val="3333FF"/>
                          </a:solidFill>
                          <a:latin typeface="Arial" pitchFamily="34" charset="0"/>
                          <a:cs typeface="Arial" pitchFamily="34" charset="0"/>
                        </a:rPr>
                        <a:t> P</a:t>
                      </a:r>
                      <a:r>
                        <a:rPr lang="en-US" sz="1400" b="1" dirty="0" smtClean="0">
                          <a:solidFill>
                            <a:srgbClr val="3333FF"/>
                          </a:solidFill>
                          <a:latin typeface="Arial" pitchFamily="34" charset="0"/>
                          <a:cs typeface="Arial" pitchFamily="34" charset="0"/>
                        </a:rPr>
                        <a:t>lus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3333FF"/>
                          </a:solidFill>
                        </a:rPr>
                        <a:t>Features</a:t>
                      </a:r>
                      <a:endParaRPr lang="en-MY" sz="1400" b="1" dirty="0">
                        <a:solidFill>
                          <a:srgbClr val="3333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3333FF"/>
                          </a:solidFill>
                        </a:rPr>
                        <a:t>Duration</a:t>
                      </a:r>
                      <a:endParaRPr lang="en-MY" sz="1400" b="1" dirty="0">
                        <a:solidFill>
                          <a:srgbClr val="3333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3333FF"/>
                          </a:solidFill>
                        </a:rPr>
                        <a:t>Rewards</a:t>
                      </a:r>
                      <a:endParaRPr lang="en-MY" sz="1400" b="1" dirty="0">
                        <a:solidFill>
                          <a:srgbClr val="3333FF"/>
                        </a:solidFill>
                      </a:endParaRPr>
                    </a:p>
                  </a:txBody>
                  <a:tcPr anchor="ctr"/>
                </a:tc>
              </a:tr>
              <a:tr h="1032344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 plus promotions</a:t>
                      </a:r>
                      <a:endParaRPr lang="en-MY" sz="13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Apply via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Ringgitplus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FA:RM5K- RM150K.Tenure 1 - 7yrs</a:t>
                      </a:r>
                      <a:endParaRPr lang="en-US" sz="130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st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June 2018 -  20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July 2018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MY" sz="1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x Acer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Iconia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One 7 Tablet or 1 x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Khind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Multi Cooker, RM40 worth of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Agoda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e-Voucher, 1-year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iflix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subscription </a:t>
                      </a:r>
                    </a:p>
                  </a:txBody>
                  <a:tcPr anchor="ctr"/>
                </a:tc>
              </a:tr>
              <a:tr h="857718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 plus promotions</a:t>
                      </a:r>
                      <a:endParaRPr lang="en-MY" sz="13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Apply via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Ringgitplus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Approved &amp; disbursed FA </a:t>
                      </a:r>
                      <a:r>
                        <a:rPr lang="en-MY" sz="1300" b="0" i="0" u="sng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20K</a:t>
                      </a:r>
                      <a:endParaRPr lang="en-MY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06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June’17  - 30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June’18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RM100 Touch ’n Go Card</a:t>
                      </a:r>
                      <a:endParaRPr lang="en-MY" sz="1300" dirty="0" smtClean="0"/>
                    </a:p>
                  </a:txBody>
                  <a:tcPr anchor="ctr">
                    <a:noFill/>
                  </a:tcPr>
                </a:tc>
              </a:tr>
              <a:tr h="1168299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 plus promotions</a:t>
                      </a:r>
                      <a:endParaRPr lang="en-MY" sz="13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Apply via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Ringgitplus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FA:RM21K- RM150K Tenure 1 - 5yrs</a:t>
                      </a:r>
                      <a:endParaRPr lang="en-US" sz="130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st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June 2018 -  20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July 2018  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x Acer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Iconia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One 7 Tablet or 1 x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Khind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Multi Cooker, RM40 worth of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Agoda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e-Voucher, 1-year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iflix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subscription </a:t>
                      </a:r>
                    </a:p>
                  </a:txBody>
                  <a:tcPr anchor="ctr"/>
                </a:tc>
              </a:tr>
              <a:tr h="827546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 plus promotions</a:t>
                      </a:r>
                      <a:endParaRPr lang="en-MY" sz="13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Apply via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Ringgitplus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FA:RM5K- RM150K. Tenure 2 - 5yrs</a:t>
                      </a:r>
                      <a:endParaRPr lang="en-US" sz="130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st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June 2018 -  20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July 2018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x Acer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Iconia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One 7 Tablet or 1 x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Khind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Multi Cooker, RM40 worth of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Agoda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e-Voucher, 1-year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iflix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subscription </a:t>
                      </a:r>
                    </a:p>
                  </a:txBody>
                  <a:tcPr anchor="ctr"/>
                </a:tc>
              </a:tr>
              <a:tr h="1302590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 plus promotions</a:t>
                      </a:r>
                      <a:endParaRPr lang="en-MY" sz="13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Apply via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Ringgitplus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FA:RM3K- RM250K. Tenure 1 - 5yrs</a:t>
                      </a:r>
                      <a:endParaRPr lang="en-US" sz="1300" b="1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13</a:t>
                      </a:r>
                      <a:r>
                        <a:rPr lang="en-US" sz="14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4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Apr – 30</a:t>
                      </a:r>
                      <a:r>
                        <a:rPr lang="en-US" sz="14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4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June 2018 </a:t>
                      </a:r>
                      <a:endParaRPr lang="en-US" sz="130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Rates at 6.99% p.a. with complement RM50 Giant Gift Card</a:t>
                      </a:r>
                      <a:endParaRPr lang="en-MY" sz="13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2276872"/>
            <a:ext cx="1353580" cy="582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0" name="Picture 2" descr="C:\Users\A140223\Desktop\untitled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06" y="3212976"/>
            <a:ext cx="1260187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78" y="4509120"/>
            <a:ext cx="1175638" cy="47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5517232"/>
            <a:ext cx="127523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73" y="1340768"/>
            <a:ext cx="1335951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60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5"/>
          <p:cNvSpPr txBox="1">
            <a:spLocks noChangeArrowheads="1"/>
          </p:cNvSpPr>
          <p:nvPr/>
        </p:nvSpPr>
        <p:spPr bwMode="auto">
          <a:xfrm>
            <a:off x="76200" y="76200"/>
            <a:ext cx="9525000" cy="49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Personal Financing </a:t>
            </a:r>
            <a:r>
              <a:rPr lang="en-US" dirty="0" smtClean="0"/>
              <a:t>Campaign </a:t>
            </a:r>
            <a:r>
              <a:rPr lang="en-US" dirty="0" smtClean="0">
                <a:solidFill>
                  <a:srgbClr val="3333FF"/>
                </a:solidFill>
              </a:rPr>
              <a:t>Market Comparison</a:t>
            </a:r>
            <a:endParaRPr lang="en-US" dirty="0">
              <a:solidFill>
                <a:srgbClr val="3333FF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540647"/>
              </p:ext>
            </p:extLst>
          </p:nvPr>
        </p:nvGraphicFramePr>
        <p:xfrm>
          <a:off x="76199" y="620688"/>
          <a:ext cx="9773345" cy="45358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6441"/>
                <a:gridCol w="1584176"/>
                <a:gridCol w="2952328"/>
                <a:gridCol w="1584176"/>
                <a:gridCol w="2016224"/>
              </a:tblGrid>
              <a:tr h="42821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3333FF"/>
                          </a:solidFill>
                        </a:rPr>
                        <a:t>Bank / FI</a:t>
                      </a:r>
                      <a:endParaRPr lang="en-MY" sz="1400" b="1" dirty="0">
                        <a:solidFill>
                          <a:srgbClr val="3333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3333FF"/>
                          </a:solidFill>
                          <a:latin typeface="Arial" pitchFamily="34" charset="0"/>
                          <a:cs typeface="Arial" pitchFamily="34" charset="0"/>
                        </a:rPr>
                        <a:t>Campaign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3333FF"/>
                          </a:solidFill>
                        </a:rPr>
                        <a:t>Features</a:t>
                      </a:r>
                      <a:endParaRPr lang="en-MY" sz="1400" b="1" dirty="0">
                        <a:solidFill>
                          <a:srgbClr val="3333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3333FF"/>
                          </a:solidFill>
                        </a:rPr>
                        <a:t>Duration</a:t>
                      </a:r>
                      <a:endParaRPr lang="en-MY" sz="1400" b="1" dirty="0">
                        <a:solidFill>
                          <a:srgbClr val="3333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3333FF"/>
                          </a:solidFill>
                        </a:rPr>
                        <a:t>Rewards</a:t>
                      </a:r>
                      <a:endParaRPr lang="en-MY" sz="1400" b="1" dirty="0">
                        <a:solidFill>
                          <a:srgbClr val="3333FF"/>
                        </a:solidFill>
                      </a:endParaRPr>
                    </a:p>
                  </a:txBody>
                  <a:tcPr anchor="ctr"/>
                </a:tc>
              </a:tr>
              <a:tr h="1119947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 plus promotions</a:t>
                      </a:r>
                      <a:endParaRPr lang="en-MY" sz="13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Apply &amp; disbursed for Min RM10K- RM150K,</a:t>
                      </a:r>
                      <a:r>
                        <a:rPr lang="en-US" sz="1300" b="0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Tenure 2- 8 years.</a:t>
                      </a:r>
                      <a:endParaRPr lang="en-US" sz="1300" b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st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June 2018 -  20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July 2018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x Acer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Iconia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One 7 Tablet or 1 x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Khind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Multi Cooker, RM40 worth of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Agoda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e-Voucher, 1-year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iflix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subscription </a:t>
                      </a:r>
                    </a:p>
                  </a:txBody>
                  <a:tcPr anchor="ctr"/>
                </a:tc>
              </a:tr>
              <a:tr h="1044127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/>
                        <a:t>Ringgit plus promotions</a:t>
                      </a:r>
                      <a:endParaRPr lang="en-MY" sz="13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Apply via </a:t>
                      </a:r>
                      <a:r>
                        <a:rPr lang="en-US" sz="1300" b="0" dirty="0" err="1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Ringgitplus</a:t>
                      </a:r>
                      <a:r>
                        <a:rPr lang="en-US" sz="13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, FA: RM5K-RM250K. Tenure up</a:t>
                      </a:r>
                      <a:r>
                        <a:rPr lang="en-US" sz="1300" b="0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to 10 </a:t>
                      </a:r>
                      <a:r>
                        <a:rPr lang="en-US" sz="13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years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10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Oct 2017 – 10 Oct 2018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RM50 Giant Voucher</a:t>
                      </a:r>
                    </a:p>
                  </a:txBody>
                  <a:tcPr anchor="ctr"/>
                </a:tc>
              </a:tr>
              <a:tr h="971786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/>
                        <a:t>Ringgit plus promotions</a:t>
                      </a:r>
                      <a:endParaRPr lang="en-MY" sz="13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Apply via </a:t>
                      </a:r>
                      <a:r>
                        <a:rPr lang="en-US" sz="1300" b="0" dirty="0" err="1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Ringgitplus</a:t>
                      </a:r>
                      <a:r>
                        <a:rPr lang="en-US" sz="13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, FA: RM500 -RM50K. Tenure 1 - 5 years</a:t>
                      </a:r>
                      <a:endParaRPr lang="en-US" sz="1300" b="0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10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Aug 2017 – 31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st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Dec 2018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RM30 AEON Voucher </a:t>
                      </a:r>
                    </a:p>
                  </a:txBody>
                  <a:tcPr anchor="ctr"/>
                </a:tc>
              </a:tr>
              <a:tr h="971786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/>
                        <a:t>Ringgit plus promotions</a:t>
                      </a:r>
                      <a:endParaRPr lang="en-MY" sz="13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Apply via </a:t>
                      </a:r>
                      <a:r>
                        <a:rPr lang="en-US" sz="1300" b="0" dirty="0" err="1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Ringgitplus</a:t>
                      </a:r>
                      <a:r>
                        <a:rPr lang="en-US" sz="13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, FA: RM2K –RM200K. Tenure 2 - 10 years</a:t>
                      </a:r>
                      <a:endParaRPr lang="en-US" sz="1300" b="0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18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Apr 2018 – 31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st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May 2018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RM50 Giant Voucher</a:t>
                      </a:r>
                      <a:r>
                        <a:rPr lang="en-US" sz="1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 </a:t>
                      </a:r>
                      <a:endParaRPr lang="en-MY" sz="13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59" y="1208891"/>
            <a:ext cx="1368153" cy="49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15" y="2348880"/>
            <a:ext cx="1455917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64" y="3429000"/>
            <a:ext cx="130696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4365104"/>
            <a:ext cx="1512168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68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5"/>
          <p:cNvSpPr txBox="1">
            <a:spLocks noChangeArrowheads="1"/>
          </p:cNvSpPr>
          <p:nvPr/>
        </p:nvSpPr>
        <p:spPr bwMode="auto">
          <a:xfrm>
            <a:off x="76200" y="76200"/>
            <a:ext cx="9525000" cy="49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Personal Financing </a:t>
            </a:r>
            <a:r>
              <a:rPr lang="en-US" sz="1600" dirty="0">
                <a:solidFill>
                  <a:srgbClr val="0000FF"/>
                </a:solidFill>
              </a:rPr>
              <a:t>(Risk Category: Market Risk: New &amp; existing campaign)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488723"/>
              </p:ext>
            </p:extLst>
          </p:nvPr>
        </p:nvGraphicFramePr>
        <p:xfrm>
          <a:off x="56456" y="581781"/>
          <a:ext cx="9829800" cy="6056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397"/>
                <a:gridCol w="4693235"/>
                <a:gridCol w="4141168"/>
              </a:tblGrid>
              <a:tr h="398947"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Campaign</a:t>
                      </a:r>
                      <a:endParaRPr lang="en-US" sz="1100" b="1" u="none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dirty="0" smtClean="0">
                          <a:solidFill>
                            <a:schemeClr val="tx1"/>
                          </a:solidFill>
                        </a:rPr>
                        <a:t>UKHWAH Cash-</a:t>
                      </a:r>
                      <a:r>
                        <a:rPr lang="en-MY" sz="1400" b="1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130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chemeClr val="tx1"/>
                          </a:solidFill>
                        </a:rPr>
                        <a:t>Features</a:t>
                      </a:r>
                      <a:endParaRPr lang="en-MY" sz="13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36304">
                <a:tc rowSpan="3">
                  <a:txBody>
                    <a:bodyPr/>
                    <a:lstStyle/>
                    <a:p>
                      <a:pPr algn="l"/>
                      <a:r>
                        <a:rPr lang="en-MY" sz="115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Ringgitplus</a:t>
                      </a:r>
                      <a:r>
                        <a:rPr lang="en-MY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rewards</a:t>
                      </a:r>
                      <a:endParaRPr lang="en-US" sz="115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Eligibility :</a:t>
                      </a:r>
                      <a:r>
                        <a:rPr lang="en-US" sz="1200" b="1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A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pply online via Ringgit plus website and subsequently approved and disbursed by </a:t>
                      </a:r>
                      <a:r>
                        <a:rPr lang="en-US" sz="12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Ukhwah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 to Government Personal or GLC who salary is deducted from </a:t>
                      </a:r>
                      <a:r>
                        <a:rPr lang="en-US" sz="12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Angkasa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  :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RM2,000 – RM 200,000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Tenure :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2 - 10 years.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Campaign Durations : </a:t>
                      </a:r>
                      <a:r>
                        <a:rPr lang="en-US" sz="12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18</a:t>
                      </a:r>
                      <a:r>
                        <a:rPr lang="en-US" sz="12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2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Apr 2018 – 31</a:t>
                      </a:r>
                      <a:r>
                        <a:rPr lang="en-US" sz="12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st</a:t>
                      </a:r>
                      <a:r>
                        <a:rPr lang="en-US" sz="12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May 2018. Disbursed by 31</a:t>
                      </a:r>
                      <a:r>
                        <a:rPr lang="en-US" sz="12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st</a:t>
                      </a:r>
                      <a:r>
                        <a:rPr lang="en-US" sz="12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July 2018.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Rewards: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RM50 Giant Voucher </a:t>
                      </a:r>
                      <a:endParaRPr lang="en-US" sz="120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0891">
                <a:tc vMerge="1">
                  <a:txBody>
                    <a:bodyPr/>
                    <a:lstStyle/>
                    <a:p>
                      <a:pPr algn="l"/>
                      <a:endParaRPr lang="en-US" sz="115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JCL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5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39178">
                <a:tc vMerge="1">
                  <a:txBody>
                    <a:bodyPr/>
                    <a:lstStyle/>
                    <a:p>
                      <a:pPr algn="l"/>
                      <a:endParaRPr lang="en-US" sz="115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Eligibility :</a:t>
                      </a:r>
                      <a:r>
                        <a:rPr lang="en-US" sz="1150" b="1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 to all customers apply online via Ringgit plus website and are subsequently approved and disbursed by JCL 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  :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RM500 – RM 50,000.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Tenure :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1 - 5 years.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Campaign Durations : 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10 Aug 2017 – 31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st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Dec 2018. Approved by JCL by 1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st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Mar 2019.</a:t>
                      </a:r>
                      <a:endParaRPr lang="en-US" sz="125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Rewards: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RM30 AEON Voucher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71" y="4149080"/>
            <a:ext cx="4567609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052736"/>
            <a:ext cx="453650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478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57150" y="2992445"/>
            <a:ext cx="982027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ja-JP" sz="4800" b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PERSONAL </a:t>
            </a:r>
            <a:r>
              <a:rPr lang="en-US" altLang="ja-JP" sz="4800" b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FINANCING </a:t>
            </a:r>
            <a:endParaRPr lang="en-US" altLang="ja-JP" sz="4800" b="0" dirty="0" smtClean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21507" name="Rectangle 14"/>
          <p:cNvSpPr>
            <a:spLocks noChangeArrowheads="1"/>
          </p:cNvSpPr>
          <p:nvPr/>
        </p:nvSpPr>
        <p:spPr bwMode="auto">
          <a:xfrm>
            <a:off x="0" y="19050"/>
            <a:ext cx="9906000" cy="7461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b="0">
              <a:solidFill>
                <a:schemeClr val="bg1"/>
              </a:solidFill>
              <a:ea typeface="MS Gothic" pitchFamily="49" charset="-128"/>
            </a:endParaRPr>
          </a:p>
        </p:txBody>
      </p:sp>
      <p:sp>
        <p:nvSpPr>
          <p:cNvPr id="21508" name="Rectangle 15"/>
          <p:cNvSpPr>
            <a:spLocks noChangeArrowheads="1"/>
          </p:cNvSpPr>
          <p:nvPr/>
        </p:nvSpPr>
        <p:spPr bwMode="auto">
          <a:xfrm>
            <a:off x="381000" y="2786070"/>
            <a:ext cx="8997950" cy="71437"/>
          </a:xfrm>
          <a:prstGeom prst="rect">
            <a:avLst/>
          </a:prstGeom>
          <a:solidFill>
            <a:srgbClr val="0066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</a:pPr>
            <a:endParaRPr lang="en-US"/>
          </a:p>
        </p:txBody>
      </p:sp>
      <p:sp>
        <p:nvSpPr>
          <p:cNvPr id="21509" name="Rectangle 18"/>
          <p:cNvSpPr>
            <a:spLocks noChangeArrowheads="1"/>
          </p:cNvSpPr>
          <p:nvPr/>
        </p:nvSpPr>
        <p:spPr bwMode="auto">
          <a:xfrm>
            <a:off x="9129713" y="0"/>
            <a:ext cx="776287" cy="692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</a:pPr>
            <a:endParaRPr lang="en-US"/>
          </a:p>
        </p:txBody>
      </p:sp>
      <p:sp>
        <p:nvSpPr>
          <p:cNvPr id="21510" name="Rectangle 19"/>
          <p:cNvSpPr>
            <a:spLocks noChangeArrowheads="1"/>
          </p:cNvSpPr>
          <p:nvPr/>
        </p:nvSpPr>
        <p:spPr bwMode="auto">
          <a:xfrm>
            <a:off x="0" y="6165850"/>
            <a:ext cx="9906000" cy="728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b="0">
              <a:solidFill>
                <a:schemeClr val="bg1"/>
              </a:solidFill>
              <a:ea typeface="MS Gothic" pitchFamily="49" charset="-128"/>
            </a:endParaRPr>
          </a:p>
        </p:txBody>
      </p:sp>
      <p:sp>
        <p:nvSpPr>
          <p:cNvPr id="21511" name="Rectangle 15"/>
          <p:cNvSpPr>
            <a:spLocks noChangeArrowheads="1"/>
          </p:cNvSpPr>
          <p:nvPr/>
        </p:nvSpPr>
        <p:spPr bwMode="auto">
          <a:xfrm>
            <a:off x="381000" y="4357695"/>
            <a:ext cx="8997950" cy="71437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5"/>
          <p:cNvSpPr txBox="1">
            <a:spLocks noChangeArrowheads="1"/>
          </p:cNvSpPr>
          <p:nvPr/>
        </p:nvSpPr>
        <p:spPr bwMode="auto">
          <a:xfrm>
            <a:off x="76200" y="76200"/>
            <a:ext cx="9525000" cy="49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Personal Financing </a:t>
            </a:r>
            <a:r>
              <a:rPr lang="en-US" sz="1600" dirty="0">
                <a:solidFill>
                  <a:srgbClr val="0000FF"/>
                </a:solidFill>
              </a:rPr>
              <a:t>(Risk Category: Market Risk: New &amp; existing campaign)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318074"/>
              </p:ext>
            </p:extLst>
          </p:nvPr>
        </p:nvGraphicFramePr>
        <p:xfrm>
          <a:off x="56456" y="522701"/>
          <a:ext cx="9829800" cy="6002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397"/>
                <a:gridCol w="4621227"/>
                <a:gridCol w="4213176"/>
              </a:tblGrid>
              <a:tr h="458027"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Campaign</a:t>
                      </a:r>
                      <a:endParaRPr lang="en-US" sz="1100" b="1" u="none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u="none" dirty="0" smtClean="0">
                          <a:solidFill>
                            <a:schemeClr val="tx1"/>
                          </a:solidFill>
                          <a:effectLst/>
                        </a:rPr>
                        <a:t>Alliance Bank</a:t>
                      </a:r>
                      <a:endParaRPr lang="en-MY" sz="1300" b="1" u="none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chemeClr val="tx1"/>
                          </a:solidFill>
                        </a:rPr>
                        <a:t>Features</a:t>
                      </a:r>
                      <a:endParaRPr lang="en-MY" sz="13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58135">
                <a:tc>
                  <a:txBody>
                    <a:bodyPr/>
                    <a:lstStyle/>
                    <a:p>
                      <a:pPr algn="l"/>
                      <a:r>
                        <a:rPr lang="en-MY" sz="115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Ringgitplus</a:t>
                      </a:r>
                      <a:r>
                        <a:rPr lang="en-MY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rewards</a:t>
                      </a:r>
                      <a:endParaRPr lang="en-US" sz="115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Eligibility:</a:t>
                      </a:r>
                      <a:r>
                        <a:rPr lang="en-US" sz="1150" b="1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 to all customers who applied via Ringgit plus website. Min income : RM 3K monthly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  RM5,000 - RM150,000.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Tenure : 12- 84 Months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Campaign Durations: 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Application on 1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st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June – 20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July 2018.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Rewards: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15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x Acer </a:t>
                      </a:r>
                      <a:r>
                        <a:rPr lang="en-MY" sz="115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Iconia</a:t>
                      </a:r>
                      <a:r>
                        <a:rPr lang="en-MY" sz="115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One 7 Tablet or 1 x </a:t>
                      </a:r>
                      <a:r>
                        <a:rPr lang="en-MY" sz="115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Khind</a:t>
                      </a:r>
                      <a:r>
                        <a:rPr lang="en-MY" sz="115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Multi Cooker, RM40 worth of </a:t>
                      </a:r>
                      <a:r>
                        <a:rPr lang="en-MY" sz="115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Agoda</a:t>
                      </a:r>
                      <a:r>
                        <a:rPr lang="en-MY" sz="115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e-Voucher, 1-year </a:t>
                      </a:r>
                      <a:r>
                        <a:rPr lang="en-MY" sz="115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iflix</a:t>
                      </a:r>
                      <a:r>
                        <a:rPr lang="en-MY" sz="115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subscription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6256">
                <a:tc>
                  <a:txBody>
                    <a:bodyPr/>
                    <a:lstStyle/>
                    <a:p>
                      <a:pPr algn="l"/>
                      <a:endParaRPr lang="en-US" sz="115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Standard Chartered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50" b="1" u="sng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045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15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Ringgitplus</a:t>
                      </a:r>
                      <a:r>
                        <a:rPr lang="en-MY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rewards</a:t>
                      </a:r>
                      <a:endParaRPr lang="en-US" sz="115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50" b="1" dirty="0" smtClean="0"/>
                        <a:t>Eligibility :</a:t>
                      </a:r>
                    </a:p>
                    <a:p>
                      <a:endParaRPr lang="en-US" sz="800" b="1" dirty="0" smtClean="0"/>
                    </a:p>
                    <a:p>
                      <a:r>
                        <a:rPr lang="en-US" sz="1250" b="0" dirty="0" smtClean="0"/>
                        <a:t>Open to New to bank customers.</a:t>
                      </a:r>
                      <a:r>
                        <a:rPr lang="en-US" sz="1250" b="0" baseline="0" dirty="0" smtClean="0"/>
                        <a:t> Apply for SC </a:t>
                      </a:r>
                      <a:r>
                        <a:rPr lang="en-US" sz="1250" b="0" baseline="0" dirty="0" err="1" smtClean="0"/>
                        <a:t>CashOne</a:t>
                      </a:r>
                      <a:r>
                        <a:rPr lang="en-US" sz="1250" b="0" baseline="0" dirty="0" smtClean="0"/>
                        <a:t> via online and Successfully disbursed. </a:t>
                      </a:r>
                    </a:p>
                    <a:p>
                      <a:endParaRPr lang="en-US" sz="1250" b="0" baseline="0" dirty="0" smtClean="0"/>
                    </a:p>
                    <a:p>
                      <a:r>
                        <a:rPr lang="en-US" sz="1250" b="1" baseline="0" dirty="0" smtClean="0"/>
                        <a:t>FA :</a:t>
                      </a:r>
                      <a:r>
                        <a:rPr lang="en-US" sz="1250" b="0" baseline="0" dirty="0" smtClean="0"/>
                        <a:t> 3K - 250K, Tenure : 1- 5 years.</a:t>
                      </a:r>
                    </a:p>
                    <a:p>
                      <a:endParaRPr lang="en-US" sz="125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Campaign Durations:</a:t>
                      </a:r>
                      <a:r>
                        <a:rPr lang="en-US" sz="12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13</a:t>
                      </a:r>
                      <a:r>
                        <a:rPr lang="en-US" sz="12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2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Apr – 30</a:t>
                      </a:r>
                      <a:r>
                        <a:rPr lang="en-US" sz="12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2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June 2018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50" dirty="0" smtClean="0"/>
                    </a:p>
                    <a:p>
                      <a:r>
                        <a:rPr lang="en-US" sz="1250" b="1" dirty="0" smtClean="0"/>
                        <a:t>Rewards:</a:t>
                      </a:r>
                    </a:p>
                    <a:p>
                      <a:r>
                        <a:rPr lang="en-US" sz="1250" b="0" dirty="0" smtClean="0"/>
                        <a:t>RM 50 Giant Gift Card</a:t>
                      </a:r>
                      <a:endParaRPr lang="en-US" sz="1250" b="0" u="sng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7" r="1495" b="39045"/>
          <a:stretch/>
        </p:blipFill>
        <p:spPr bwMode="auto">
          <a:xfrm>
            <a:off x="1136576" y="3933056"/>
            <a:ext cx="450939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124744"/>
            <a:ext cx="4464496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44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5"/>
          <p:cNvSpPr txBox="1">
            <a:spLocks noChangeArrowheads="1"/>
          </p:cNvSpPr>
          <p:nvPr/>
        </p:nvSpPr>
        <p:spPr bwMode="auto">
          <a:xfrm>
            <a:off x="76200" y="76200"/>
            <a:ext cx="9525000" cy="49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Personal Financing </a:t>
            </a:r>
            <a:r>
              <a:rPr lang="en-US" sz="1600" dirty="0">
                <a:solidFill>
                  <a:srgbClr val="0000FF"/>
                </a:solidFill>
              </a:rPr>
              <a:t>(Risk Category: Market Risk: New &amp; existing campaign)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779684"/>
              </p:ext>
            </p:extLst>
          </p:nvPr>
        </p:nvGraphicFramePr>
        <p:xfrm>
          <a:off x="19744" y="584484"/>
          <a:ext cx="9829800" cy="5977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397"/>
                <a:gridCol w="4775235"/>
                <a:gridCol w="4059168"/>
              </a:tblGrid>
              <a:tr h="572629"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Campaign</a:t>
                      </a:r>
                      <a:endParaRPr lang="en-US" sz="1100" b="1" u="none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Easy</a:t>
                      </a:r>
                      <a:r>
                        <a:rPr lang="en-US" sz="13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by RHB - </a:t>
                      </a:r>
                      <a:r>
                        <a:rPr lang="en-US" sz="13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Easy</a:t>
                      </a:r>
                      <a:r>
                        <a:rPr lang="en-US" sz="13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300" b="1" baseline="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Pinjaman</a:t>
                      </a:r>
                      <a:r>
                        <a:rPr lang="en-US" sz="13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300" b="1" baseline="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Ekspres</a:t>
                      </a:r>
                      <a:endParaRPr lang="en-US" sz="130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chemeClr val="tx1"/>
                          </a:solidFill>
                        </a:rPr>
                        <a:t>Features</a:t>
                      </a:r>
                      <a:endParaRPr lang="en-MY" sz="13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03935">
                <a:tc>
                  <a:txBody>
                    <a:bodyPr/>
                    <a:lstStyle/>
                    <a:p>
                      <a:pPr algn="l"/>
                      <a:r>
                        <a:rPr lang="en-MY" sz="115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Ringgitplus</a:t>
                      </a:r>
                      <a:r>
                        <a:rPr lang="en-MY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rewards</a:t>
                      </a:r>
                      <a:endParaRPr lang="en-US" sz="115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Eligibility: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u="non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Open to all customers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who applied via Ringgit plus website and submit the application at any RHB Easy Branch during the campaign period, and are then subsequently approved and disbursed.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FA : 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RM21K – RM150K</a:t>
                      </a: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Campaign Durations: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st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June 2018 -  20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July 2018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Rewards 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15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x Acer </a:t>
                      </a:r>
                      <a:r>
                        <a:rPr lang="en-MY" sz="115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Iconia</a:t>
                      </a:r>
                      <a:r>
                        <a:rPr lang="en-MY" sz="115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One 7 Tablet or 1 x </a:t>
                      </a:r>
                      <a:r>
                        <a:rPr lang="en-MY" sz="115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Khind</a:t>
                      </a:r>
                      <a:r>
                        <a:rPr lang="en-MY" sz="115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Multi Cooker, RM40 worth of </a:t>
                      </a:r>
                      <a:r>
                        <a:rPr lang="en-MY" sz="115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Agoda</a:t>
                      </a:r>
                      <a:r>
                        <a:rPr lang="en-MY" sz="115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e-Voucher, 1-year </a:t>
                      </a:r>
                      <a:r>
                        <a:rPr lang="en-MY" sz="115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iflix</a:t>
                      </a:r>
                      <a:r>
                        <a:rPr lang="en-MY" sz="115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subscription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5420">
                <a:tc>
                  <a:txBody>
                    <a:bodyPr/>
                    <a:lstStyle/>
                    <a:p>
                      <a:pPr algn="l"/>
                      <a:endParaRPr lang="en-US" sz="115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u="non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Citibank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1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117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15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Ringgitplus</a:t>
                      </a:r>
                      <a:r>
                        <a:rPr lang="en-MY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rewards</a:t>
                      </a:r>
                      <a:endParaRPr lang="en-US" sz="115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Eligibility: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u="non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Apply Personal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Loan via online at </a:t>
                      </a:r>
                      <a:r>
                        <a:rPr lang="en-US" sz="115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Ringgitplus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website and subsequently  approved and disbursed.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RM5K- RM150K.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Tenure : 2 - 5 years </a:t>
                      </a:r>
                      <a:endParaRPr lang="en-US" sz="115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Campaign Durations: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st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June 2018 -  20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July 2018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Rewards 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15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x Acer </a:t>
                      </a:r>
                      <a:r>
                        <a:rPr lang="en-MY" sz="115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Iconia</a:t>
                      </a:r>
                      <a:r>
                        <a:rPr lang="en-MY" sz="115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One 7 Tablet or 1 x </a:t>
                      </a:r>
                      <a:r>
                        <a:rPr lang="en-MY" sz="115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Khind</a:t>
                      </a:r>
                      <a:r>
                        <a:rPr lang="en-MY" sz="115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Multi Cooker, RM40 worth of </a:t>
                      </a:r>
                      <a:r>
                        <a:rPr lang="en-MY" sz="115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Agoda</a:t>
                      </a:r>
                      <a:r>
                        <a:rPr lang="en-MY" sz="115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e-Voucher, 1-year </a:t>
                      </a:r>
                      <a:r>
                        <a:rPr lang="en-MY" sz="115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iflix</a:t>
                      </a:r>
                      <a:r>
                        <a:rPr lang="en-MY" sz="115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subscription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196752"/>
            <a:ext cx="468052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4221088"/>
            <a:ext cx="4680520" cy="229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341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5"/>
          <p:cNvSpPr txBox="1">
            <a:spLocks noChangeArrowheads="1"/>
          </p:cNvSpPr>
          <p:nvPr/>
        </p:nvSpPr>
        <p:spPr bwMode="auto">
          <a:xfrm>
            <a:off x="76200" y="76200"/>
            <a:ext cx="9525000" cy="49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Personal Financing </a:t>
            </a:r>
            <a:r>
              <a:rPr lang="en-US" sz="1600" dirty="0">
                <a:solidFill>
                  <a:srgbClr val="0000FF"/>
                </a:solidFill>
              </a:rPr>
              <a:t>(Risk Category: Market Risk: New &amp; existing campaign)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709369"/>
              </p:ext>
            </p:extLst>
          </p:nvPr>
        </p:nvGraphicFramePr>
        <p:xfrm>
          <a:off x="60152" y="413974"/>
          <a:ext cx="9717384" cy="61833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416"/>
                <a:gridCol w="4700221"/>
                <a:gridCol w="4012747"/>
              </a:tblGrid>
              <a:tr h="501318"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Campaign</a:t>
                      </a:r>
                      <a:endParaRPr lang="en-US" sz="1100" b="1" u="none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HSBC </a:t>
                      </a:r>
                      <a:r>
                        <a:rPr lang="en-US" sz="1300" b="1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Amanah</a:t>
                      </a:r>
                      <a:r>
                        <a:rPr lang="en-US" sz="13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Personal Financing - </a:t>
                      </a:r>
                      <a:r>
                        <a:rPr lang="en-US" sz="1300" b="1" baseline="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i</a:t>
                      </a:r>
                      <a:endParaRPr lang="en-US" sz="130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chemeClr val="tx1"/>
                          </a:solidFill>
                        </a:rPr>
                        <a:t>Features</a:t>
                      </a:r>
                      <a:endParaRPr lang="en-MY" sz="13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13043">
                <a:tc rowSpan="3">
                  <a:txBody>
                    <a:bodyPr/>
                    <a:lstStyle/>
                    <a:p>
                      <a:pPr algn="l"/>
                      <a:r>
                        <a:rPr lang="en-MY" sz="115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Ringgitplus</a:t>
                      </a:r>
                      <a:r>
                        <a:rPr lang="en-MY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rewards</a:t>
                      </a:r>
                      <a:endParaRPr lang="en-US" sz="115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Eligibility:</a:t>
                      </a:r>
                      <a:r>
                        <a:rPr lang="en-US" sz="1150" b="1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 to customers apply online via Ringgit plus website and are subsequently approved and receive financing for more than RM20,000.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New Customer : Minimum income 5K.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Existing  Customer : Minimum income 3K.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  RM20,000 and above. Tenure up to 7 years to entitle for (profit rate) 8.75% p.a.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Campaign Durations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: 06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June’17  - 30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June 2018.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Rewards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:</a:t>
                      </a:r>
                    </a:p>
                    <a:p>
                      <a:r>
                        <a:rPr lang="en-MY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 </a:t>
                      </a:r>
                      <a:r>
                        <a:rPr lang="en-MY" sz="1150" b="0" i="0" u="sng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MY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20K Approved &amp; Disbursed : RM100 Touch ‘n Go Card.</a:t>
                      </a:r>
                      <a:endParaRPr lang="en-US" sz="1150" b="1" u="sng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8698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1" dirty="0" smtClean="0"/>
                        <a:t>Al </a:t>
                      </a:r>
                      <a:r>
                        <a:rPr lang="en-MY" sz="1300" b="1" dirty="0" err="1" smtClean="0"/>
                        <a:t>Rajhi</a:t>
                      </a:r>
                      <a:r>
                        <a:rPr lang="en-MY" sz="1300" b="1" dirty="0" smtClean="0"/>
                        <a:t> Personal Financing-</a:t>
                      </a:r>
                      <a:r>
                        <a:rPr lang="en-MY" sz="1300" b="1" dirty="0" err="1" smtClean="0"/>
                        <a:t>i</a:t>
                      </a:r>
                      <a:endParaRPr lang="en-MY" sz="1300" b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chemeClr val="tx1"/>
                          </a:solidFill>
                        </a:rPr>
                        <a:t>Features</a:t>
                      </a:r>
                      <a:endParaRPr lang="en-MY" sz="13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05008">
                <a:tc vMerge="1">
                  <a:txBody>
                    <a:bodyPr/>
                    <a:lstStyle/>
                    <a:p>
                      <a:pPr algn="l"/>
                      <a:endParaRPr lang="en-US" sz="115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13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Eligibility 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150" b="0" u="non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Apply Personal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Financing via online at </a:t>
                      </a:r>
                      <a:r>
                        <a:rPr lang="en-US" sz="115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Ringgitplus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website and subsequently approved and disbursed.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Min Income : 60K per annum.</a:t>
                      </a:r>
                    </a:p>
                    <a:p>
                      <a:endParaRPr lang="en-US" sz="115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Mechanics 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Financing amount : RM10,000 -RM150,000. Tenure : 2 - 8 years .</a:t>
                      </a:r>
                    </a:p>
                    <a:p>
                      <a:endParaRPr lang="en-US" sz="115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Campaign Period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1</a:t>
                      </a:r>
                      <a:r>
                        <a:rPr lang="en-US" sz="115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June – 20</a:t>
                      </a:r>
                      <a:r>
                        <a:rPr lang="en-US" sz="115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July 2018</a:t>
                      </a:r>
                      <a:r>
                        <a:rPr lang="en-MY" sz="1150" b="0" dirty="0" smtClean="0">
                          <a:effectLst/>
                          <a:latin typeface="+mn-lt"/>
                        </a:rPr>
                        <a:t>.</a:t>
                      </a:r>
                      <a:endParaRPr lang="en-US" sz="1150" b="0" i="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15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Rewards 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15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x Acer </a:t>
                      </a:r>
                      <a:r>
                        <a:rPr lang="en-MY" sz="115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Iconia</a:t>
                      </a:r>
                      <a:r>
                        <a:rPr lang="en-MY" sz="115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One 7 Tablet or 1 x </a:t>
                      </a:r>
                      <a:r>
                        <a:rPr lang="en-MY" sz="115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Khind</a:t>
                      </a:r>
                      <a:r>
                        <a:rPr lang="en-MY" sz="115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Multi Cooker, RM40 worth of </a:t>
                      </a:r>
                      <a:r>
                        <a:rPr lang="en-MY" sz="115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Agoda</a:t>
                      </a:r>
                      <a:r>
                        <a:rPr lang="en-MY" sz="115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e-Voucher, 1-year </a:t>
                      </a:r>
                      <a:r>
                        <a:rPr lang="en-MY" sz="115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iflix</a:t>
                      </a:r>
                      <a:r>
                        <a:rPr lang="en-MY" sz="115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subscription </a:t>
                      </a:r>
                    </a:p>
                    <a:p>
                      <a:endParaRPr lang="en-US" sz="125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980728"/>
            <a:ext cx="456032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920" y="4077072"/>
            <a:ext cx="4576983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21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5"/>
          <p:cNvSpPr txBox="1">
            <a:spLocks noChangeArrowheads="1"/>
          </p:cNvSpPr>
          <p:nvPr/>
        </p:nvSpPr>
        <p:spPr bwMode="auto">
          <a:xfrm>
            <a:off x="76200" y="76200"/>
            <a:ext cx="9525000" cy="49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Personal Financing </a:t>
            </a:r>
            <a:r>
              <a:rPr lang="en-US" sz="1600" dirty="0">
                <a:solidFill>
                  <a:srgbClr val="0000FF"/>
                </a:solidFill>
              </a:rPr>
              <a:t>(Risk Category: Market Risk: New &amp; existing campaign)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569502"/>
              </p:ext>
            </p:extLst>
          </p:nvPr>
        </p:nvGraphicFramePr>
        <p:xfrm>
          <a:off x="56456" y="581780"/>
          <a:ext cx="9829800" cy="3711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397"/>
                <a:gridCol w="4693235"/>
                <a:gridCol w="4141168"/>
              </a:tblGrid>
              <a:tr h="977147"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Campaign</a:t>
                      </a:r>
                      <a:endParaRPr lang="en-US" sz="1100" b="1" u="none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RHB Personal</a:t>
                      </a:r>
                      <a:r>
                        <a:rPr lang="en-US" sz="13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Financing</a:t>
                      </a:r>
                      <a:endParaRPr lang="en-US" sz="130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chemeClr val="tx1"/>
                          </a:solidFill>
                        </a:rPr>
                        <a:t>Features</a:t>
                      </a:r>
                      <a:endParaRPr lang="en-MY" sz="13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34169">
                <a:tc>
                  <a:txBody>
                    <a:bodyPr/>
                    <a:lstStyle/>
                    <a:p>
                      <a:pPr algn="l"/>
                      <a:r>
                        <a:rPr lang="en-MY" sz="115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Ringgitplus</a:t>
                      </a:r>
                      <a:r>
                        <a:rPr lang="en-MY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rewards</a:t>
                      </a:r>
                      <a:endParaRPr lang="en-US" sz="115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Eligibility :</a:t>
                      </a:r>
                      <a:r>
                        <a:rPr lang="en-US" sz="1150" b="1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 to all customers apply online via Ringgit plus website and are subsequently approved and disbursed.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  RM5,000 – RM250,000.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Tenure 2 - 10 years.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Campaign Durations 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: 10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Oct 2017 – 10 Oct 2018, Approved and Successfully disbursed by 31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st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Nov 2018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Rewards:</a:t>
                      </a: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MY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RM50 Giant Voucher. </a:t>
                      </a:r>
                      <a:endParaRPr lang="en-US" sz="1150" b="1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700808"/>
            <a:ext cx="4554099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821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5"/>
          <p:cNvSpPr txBox="1">
            <a:spLocks noChangeArrowheads="1"/>
          </p:cNvSpPr>
          <p:nvPr/>
        </p:nvSpPr>
        <p:spPr bwMode="auto">
          <a:xfrm>
            <a:off x="152400" y="2057400"/>
            <a:ext cx="9525000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7200" dirty="0" smtClean="0"/>
              <a:t>Thank </a:t>
            </a:r>
            <a:endParaRPr lang="en-US" sz="7200" dirty="0"/>
          </a:p>
          <a:p>
            <a:pPr algn="ctr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7200" dirty="0"/>
              <a:t>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38926"/>
              </p:ext>
            </p:extLst>
          </p:nvPr>
        </p:nvGraphicFramePr>
        <p:xfrm>
          <a:off x="19744" y="535922"/>
          <a:ext cx="9829800" cy="60614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5960"/>
                <a:gridCol w="2673706"/>
                <a:gridCol w="2620966"/>
                <a:gridCol w="2569168"/>
              </a:tblGrid>
              <a:tr h="601781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Items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100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Product Name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Cash First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Personal Loan</a:t>
                      </a:r>
                    </a:p>
                    <a:p>
                      <a:pPr algn="ctr"/>
                      <a:r>
                        <a:rPr lang="en-MY" sz="1100" b="1" i="0" kern="1200" dirty="0" smtClean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Cash Vantage Financing-</a:t>
                      </a:r>
                      <a:r>
                        <a:rPr lang="en-MY" sz="11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Personal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Financing-</a:t>
                      </a:r>
                      <a:r>
                        <a:rPr lang="en-US" sz="1100" b="1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Personal Financing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-</a:t>
                      </a:r>
                      <a:r>
                        <a:rPr lang="en-US" sz="1100" b="1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</a:tr>
              <a:tr h="771514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Finance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Amount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RM5,000</a:t>
                      </a:r>
                      <a:r>
                        <a:rPr lang="en-US" sz="1100" b="0" u="none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– RM150,000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RM5,000 – RM250,000(6 to 9x</a:t>
                      </a:r>
                      <a:r>
                        <a:rPr lang="en-US" sz="1100" b="0" u="none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salary)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Package</a:t>
                      </a:r>
                      <a:r>
                        <a:rPr lang="en-US" sz="1100" b="0" u="none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Personal Financing: </a:t>
                      </a:r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RM10,000 – RM200,000</a:t>
                      </a:r>
                    </a:p>
                    <a:p>
                      <a:pPr algn="l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Non-package Personal</a:t>
                      </a:r>
                      <a:r>
                        <a:rPr lang="en-US" sz="1100" b="0" u="none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Financing: RM 10,000 – RM150,000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941247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Interest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Rate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8.38% p.a. for RM5,000</a:t>
                      </a:r>
                    </a:p>
                    <a:p>
                      <a:pPr algn="ctr"/>
                      <a:r>
                        <a:rPr lang="en-US" sz="1100" b="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For 7 years tenure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9% - 13.5%</a:t>
                      </a:r>
                      <a:r>
                        <a:rPr lang="en-US" sz="1100" b="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p.a.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Non Package Personal Financing-I</a:t>
                      </a:r>
                      <a:r>
                        <a:rPr lang="en-US" sz="1100" b="0" kern="12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:</a:t>
                      </a:r>
                      <a:r>
                        <a:rPr lang="en-US" sz="1100" b="0" kern="12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6% to 7%p.a. with </a:t>
                      </a:r>
                      <a:r>
                        <a:rPr lang="en-US" sz="1100" b="0" kern="1200" baseline="0" dirty="0" err="1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takaful</a:t>
                      </a:r>
                      <a:r>
                        <a:rPr lang="en-US" sz="1100" b="0" kern="12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 7% to  8% p.a. without </a:t>
                      </a:r>
                      <a:r>
                        <a:rPr lang="en-US" sz="1100" b="0" kern="1200" baseline="0" dirty="0" err="1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takaful</a:t>
                      </a:r>
                      <a:r>
                        <a:rPr lang="en-US" sz="1100" b="0" kern="12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</a:t>
                      </a:r>
                    </a:p>
                    <a:p>
                      <a:pPr algn="l"/>
                      <a:r>
                        <a:rPr lang="en-US" sz="1100" b="0" kern="12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On-package Personal Financing-I : 4.99% p.a.</a:t>
                      </a:r>
                      <a:endParaRPr lang="en-MY" sz="1100" b="0" kern="120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262315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Tenure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 – 84 months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24 – 84 months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12 - 120 months</a:t>
                      </a:r>
                    </a:p>
                  </a:txBody>
                  <a:tcPr anchor="ctr"/>
                </a:tc>
              </a:tr>
              <a:tr h="262315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TAT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24 hours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48 hours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Fast approval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605771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Min.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Salary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RM3,000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RM2,000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Package</a:t>
                      </a:r>
                      <a:r>
                        <a:rPr lang="en-US" sz="1100" b="0" u="none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Personal Financing: </a:t>
                      </a:r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RM2,000</a:t>
                      </a:r>
                    </a:p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Non-package Personal Financing: RM 3,500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270381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 Installment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 94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RM103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RM883.30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LPC.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p.a. on overdue amount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on the amount in arrears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on overdue installment until date of full payment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2703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Processing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Fee</a:t>
                      </a:r>
                      <a:endParaRPr lang="en-US" sz="1100" b="1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NIL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NIL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NIL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2703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Disbursement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IBG/IBFT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IBG - 3 working days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9412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Docs 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MyKad,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Disbursement Account particulars, 1 or 3 months pay slip or Latest 6 months EPF Statement or Form BE / EA.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3 months pay slip,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2 months EPF , B/BE Form &amp;  6 months personal bank statement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&amp; 3 months pay slip,  Latest employers confirmation letter, or latest 3 months Bank Statements of salary crediting account, latest tax income form or EPF statement.</a:t>
                      </a:r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pic>
        <p:nvPicPr>
          <p:cNvPr id="3" name="Picture 7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1519" y="620688"/>
            <a:ext cx="2257425" cy="4191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7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628543"/>
            <a:ext cx="1944216" cy="4241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7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45288" y="614934"/>
            <a:ext cx="2088232" cy="4378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0792" name="TextBox 7"/>
          <p:cNvSpPr txBox="1">
            <a:spLocks noChangeArrowheads="1"/>
          </p:cNvSpPr>
          <p:nvPr/>
        </p:nvSpPr>
        <p:spPr bwMode="auto">
          <a:xfrm>
            <a:off x="76200" y="0"/>
            <a:ext cx="99060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/>
              <a:t>Personal Financing </a:t>
            </a:r>
            <a:r>
              <a:rPr lang="en-US" sz="2000">
                <a:solidFill>
                  <a:srgbClr val="0000FF"/>
                </a:solidFill>
              </a:rPr>
              <a:t>(Risk Category : Market Risk)</a:t>
            </a:r>
            <a:endParaRPr lang="en-MY" sz="20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29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826"/>
              </p:ext>
            </p:extLst>
          </p:nvPr>
        </p:nvGraphicFramePr>
        <p:xfrm>
          <a:off x="56456" y="533400"/>
          <a:ext cx="9793088" cy="6063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2860"/>
                <a:gridCol w="2716291"/>
                <a:gridCol w="3145179"/>
                <a:gridCol w="2338758"/>
              </a:tblGrid>
              <a:tr h="878482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Items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</a:tr>
              <a:tr h="454653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Product Name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100" b="1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Maybank Islamic</a:t>
                      </a:r>
                      <a:r>
                        <a:rPr lang="en-MY" sz="1100" b="1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MY" sz="1100" b="1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Personal Financing</a:t>
                      </a: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Easy-Pinjaman Express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Quick</a:t>
                      </a:r>
                      <a:r>
                        <a:rPr lang="en-US" sz="1100" b="1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Cash Edge</a:t>
                      </a:r>
                      <a:endParaRPr lang="en-MY" sz="1100" b="1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</a:tr>
              <a:tr h="491950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Finance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Amount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RM5,000 – RM100,000</a:t>
                      </a:r>
                      <a:endParaRPr lang="en-MY" sz="1100" u="none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RM2,000</a:t>
                      </a:r>
                      <a:r>
                        <a:rPr lang="en-US" sz="1100" b="0" u="none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– RM150,000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RM4000 - RM250,000</a:t>
                      </a:r>
                      <a:endParaRPr lang="en-MY" sz="1100" u="none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685216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Interest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Rate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11%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p.a. : RM5,000 - RM20,000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10% p.a. : RM20,001 -  RM 50,000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9% p.a. : RM50,001 – RM 100,000 </a:t>
                      </a:r>
                      <a:endParaRPr lang="en-MY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8.18%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p.a. 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–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13.38%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p.a.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6.996% p.a.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66555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Tenure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1 - 6 years</a:t>
                      </a:r>
                      <a:endParaRPr lang="en-MY" sz="11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 – 84 months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 – 84 months</a:t>
                      </a:r>
                    </a:p>
                  </a:txBody>
                  <a:tcPr anchor="ctr">
                    <a:noFill/>
                  </a:tcPr>
                </a:tc>
              </a:tr>
              <a:tr h="366555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TAT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Fast Approval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10mins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Fast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approval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02062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 Salary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 smtClean="0"/>
                        <a:t>RM 2,500</a:t>
                      </a:r>
                      <a:endParaRPr lang="en-MY" sz="1100" u="none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RM1,500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RM</a:t>
                      </a:r>
                      <a:r>
                        <a:rPr lang="en-US" sz="1100" u="none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2,</a:t>
                      </a:r>
                      <a:r>
                        <a:rPr lang="en-US" sz="1100" u="none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000</a:t>
                      </a:r>
                      <a:endParaRPr lang="en-MY" sz="1100" u="none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413839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 Installment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RM115.28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RM57.54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4252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LPC.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p.a. on the amount in arrears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of overdue amount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of overdue amount</a:t>
                      </a:r>
                    </a:p>
                  </a:txBody>
                  <a:tcPr anchor="ctr"/>
                </a:tc>
              </a:tr>
              <a:tr h="4172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Processing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Fee</a:t>
                      </a:r>
                      <a:endParaRPr lang="en-US" sz="1100" b="1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N/A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N/A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3836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Disbursement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10mins after approval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1day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after approval</a:t>
                      </a:r>
                    </a:p>
                  </a:txBody>
                  <a:tcPr anchor="ctr"/>
                </a:tc>
              </a:tr>
              <a:tr h="8784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Docs 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Latest 2 months salary slips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and Latest 6 months Account  Statement 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or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Latest BE form with official tax receipt and Business Registration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 ,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Salary Slip, 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EPF Statement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&amp; Bank Statement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1month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pay slip &amp; Bank Statement, EPF statement or BE form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7986" y="692696"/>
            <a:ext cx="1781198" cy="4735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7706" name="TextBox 7"/>
          <p:cNvSpPr txBox="1">
            <a:spLocks noChangeArrowheads="1"/>
          </p:cNvSpPr>
          <p:nvPr/>
        </p:nvSpPr>
        <p:spPr bwMode="auto">
          <a:xfrm>
            <a:off x="0" y="0"/>
            <a:ext cx="99060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/>
              <a:t>Personal Financing </a:t>
            </a:r>
            <a:r>
              <a:rPr lang="en-US" sz="2000">
                <a:solidFill>
                  <a:srgbClr val="0000FF"/>
                </a:solidFill>
              </a:rPr>
              <a:t>(Risk Category : Market Risk)</a:t>
            </a:r>
            <a:endParaRPr lang="en-MY" sz="2000">
              <a:solidFill>
                <a:srgbClr val="0000FF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320" y="692696"/>
            <a:ext cx="1656184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75764" y="723156"/>
            <a:ext cx="1553100" cy="4015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262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616468"/>
              </p:ext>
            </p:extLst>
          </p:nvPr>
        </p:nvGraphicFramePr>
        <p:xfrm>
          <a:off x="23935" y="530227"/>
          <a:ext cx="9825609" cy="60671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8705"/>
                <a:gridCol w="2592288"/>
                <a:gridCol w="2808312"/>
                <a:gridCol w="2736304"/>
              </a:tblGrid>
              <a:tr h="770485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Items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</a:tr>
              <a:tr h="363352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Product Name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Personal Financing-</a:t>
                      </a:r>
                      <a:r>
                        <a:rPr lang="en-US" sz="1100" b="1" i="0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</a:t>
                      </a:r>
                      <a:endParaRPr lang="en-US" sz="1100" b="1" i="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Personal Loan - </a:t>
                      </a:r>
                      <a:r>
                        <a:rPr lang="en-US" sz="1100" b="1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AmMoneyLine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Maybank</a:t>
                      </a:r>
                      <a:r>
                        <a:rPr lang="en-US" sz="1100" b="1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</a:t>
                      </a: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ersonal Loan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</a:tr>
              <a:tr h="383793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Finance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Amount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RM4,00</a:t>
                      </a:r>
                      <a:r>
                        <a:rPr lang="en-US" sz="1100" b="0" u="none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0 - </a:t>
                      </a:r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RM250,000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RM2,000 – RM100,000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RM5,000 – RM100,000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613439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Interest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Rate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Fixed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profit rate at 6.99% p.a. 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8.0% p.a.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to 11.99% p.a.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8% p.a. : RM5K - RM20K </a:t>
                      </a:r>
                      <a:b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</a:b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7% p.a. : RM20K - RM50K </a:t>
                      </a:r>
                    </a:p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6.5% p.a. : RM50K - RM100K 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383793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Tenure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12 - 60 months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 – 60 months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24 - 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72 months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383793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TAT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14 days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48 hours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10mins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428472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 Salary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RM2,000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RM2,500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428472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 Installment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  <a:endParaRPr lang="en-US" sz="1100" b="1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RM104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RM102.78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4284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LPC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of overdue installment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of overdue installment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of overdue amount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4284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Processing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Fee</a:t>
                      </a:r>
                      <a:endParaRPr lang="en-US" sz="1100" b="1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NIL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NIL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4284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Disbursement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10mins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after approval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10261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Docs 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MyKad,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3 months pay slip, bank statement &amp; Form J/EA/EC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3 months pay slip &amp; 3 months bank statements or latest EPF statement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MyKad, latest BE form with official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tax receipt, 3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months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pay slip, &amp; 6 months bank statement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pic>
        <p:nvPicPr>
          <p:cNvPr id="3" name="Picture 7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676277"/>
            <a:ext cx="2028826" cy="4667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5696" y="642918"/>
            <a:ext cx="1981200" cy="4853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6976" y="620688"/>
            <a:ext cx="1905001" cy="558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1816" name="TextBox 7"/>
          <p:cNvSpPr txBox="1">
            <a:spLocks noChangeArrowheads="1"/>
          </p:cNvSpPr>
          <p:nvPr/>
        </p:nvSpPr>
        <p:spPr bwMode="auto">
          <a:xfrm>
            <a:off x="76200" y="0"/>
            <a:ext cx="99060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/>
              <a:t>Personal Financing </a:t>
            </a:r>
            <a:r>
              <a:rPr lang="en-US" sz="2000">
                <a:solidFill>
                  <a:srgbClr val="0000FF"/>
                </a:solidFill>
              </a:rPr>
              <a:t>(Risk Category : Market Risk)</a:t>
            </a:r>
            <a:endParaRPr lang="en-MY" sz="20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06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020471"/>
              </p:ext>
            </p:extLst>
          </p:nvPr>
        </p:nvGraphicFramePr>
        <p:xfrm>
          <a:off x="56456" y="602232"/>
          <a:ext cx="9793088" cy="599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160"/>
                <a:gridCol w="2736304"/>
                <a:gridCol w="3024336"/>
                <a:gridCol w="2592288"/>
              </a:tblGrid>
              <a:tr h="629008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Items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9"/>
                    </a:solidFill>
                  </a:tcPr>
                </a:tc>
              </a:tr>
              <a:tr h="418461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Product Name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Xpress Cash Financing-</a:t>
                      </a:r>
                      <a:r>
                        <a:rPr lang="en-US" sz="1100" b="1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Cash Plus Personal Loan</a:t>
                      </a: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Personal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Financing-</a:t>
                      </a:r>
                      <a:r>
                        <a:rPr lang="en-US" sz="1100" b="1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</a:tr>
              <a:tr h="313321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Finance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Amount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RM3,000 – RM50,000 or 8x gross income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RM2,000 – RM100,000</a:t>
                      </a:r>
                      <a:r>
                        <a:rPr lang="en-US" sz="1100" b="0" u="none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or 8x gross income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RM5,000 – RM200,000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1188228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Interest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Rate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18% - 24% p.a.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Salaried,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RM50,000-RM100,000 : 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8.2%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p.a.</a:t>
                      </a:r>
                    </a:p>
                    <a:p>
                      <a:pPr algn="l"/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Salaried, RM20,000-RM49,900 : 10.88% p.a.</a:t>
                      </a:r>
                    </a:p>
                    <a:p>
                      <a:pPr algn="l"/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Salaried, RM2,000-RM19,900 : 14.66% p.a.</a:t>
                      </a:r>
                    </a:p>
                    <a:p>
                      <a:pPr algn="l"/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Self Employed, RM2,000-RM100,000 :14.66%</a:t>
                      </a:r>
                      <a:endParaRPr lang="en-US" sz="110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4.3% p.a. : Biro </a:t>
                      </a:r>
                      <a:r>
                        <a:rPr lang="en-US" sz="11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Perkhidmatan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Angkasa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algn="l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6.9% p.a.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: Selected private and government-linked companies</a:t>
                      </a:r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49796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Tenure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– 60 months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 – 60 months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24 – 48 months</a:t>
                      </a:r>
                    </a:p>
                  </a:txBody>
                  <a:tcPr anchor="ctr">
                    <a:noFill/>
                  </a:tcPr>
                </a:tc>
              </a:tr>
              <a:tr h="349796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TAT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24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hrs (via TMK). Web / Branch: 7 days</a:t>
                      </a:r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24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hrs (via TMK). Web / Branch: 7 days</a:t>
                      </a:r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49796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 Salary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RM800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RM2,000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RM1,500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49796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 Installment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RM110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RM58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 122.08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4356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LPC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of overdue installment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of overdue amount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of overdue installment</a:t>
                      </a:r>
                    </a:p>
                  </a:txBody>
                  <a:tcPr anchor="ctr">
                    <a:noFill/>
                  </a:tcPr>
                </a:tc>
              </a:tr>
              <a:tr h="3497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Processing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Fee </a:t>
                      </a:r>
                      <a:endParaRPr lang="en-US" sz="1100" b="1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NIL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NIL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Yes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497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Disbursement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Fast disbursement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Fast disbursement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N/A</a:t>
                      </a:r>
                      <a:endParaRPr lang="en-MY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9116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Docs 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MyKad, 3 months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pay slip, Bank Statement &amp;  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EPF Statement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3 months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pay slip, Bank Statement &amp;  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EPF Statement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MyKad, 1 month pay slip &amp; one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copy of Saving Account Passbook or Current Account statement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pic>
        <p:nvPicPr>
          <p:cNvPr id="3" name="Picture 7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0752" y="620688"/>
            <a:ext cx="2880320" cy="43204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8740" name="TextBox 7"/>
          <p:cNvSpPr txBox="1">
            <a:spLocks noChangeArrowheads="1"/>
          </p:cNvSpPr>
          <p:nvPr/>
        </p:nvSpPr>
        <p:spPr bwMode="auto">
          <a:xfrm>
            <a:off x="76200" y="0"/>
            <a:ext cx="99060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/>
              <a:t>Personal Financing </a:t>
            </a:r>
            <a:r>
              <a:rPr lang="en-US" sz="2000">
                <a:solidFill>
                  <a:srgbClr val="0000FF"/>
                </a:solidFill>
              </a:rPr>
              <a:t>(Risk Category : Market Risk)</a:t>
            </a:r>
            <a:endParaRPr lang="en-MY" sz="2000">
              <a:solidFill>
                <a:srgbClr val="0000FF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264" y="548680"/>
            <a:ext cx="2448272" cy="608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82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781439"/>
              </p:ext>
            </p:extLst>
          </p:nvPr>
        </p:nvGraphicFramePr>
        <p:xfrm>
          <a:off x="56456" y="533400"/>
          <a:ext cx="9753600" cy="60639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8152"/>
                <a:gridCol w="2664296"/>
                <a:gridCol w="2968120"/>
                <a:gridCol w="2753032"/>
              </a:tblGrid>
              <a:tr h="932399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Items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</a:tr>
              <a:tr h="427431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Product Name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Personal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Financing-</a:t>
                      </a:r>
                      <a:r>
                        <a:rPr lang="en-US" sz="1100" b="1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BSN Executive-1</a:t>
                      </a:r>
                      <a:endParaRPr lang="en-MY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Personal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Financing-</a:t>
                      </a:r>
                      <a:r>
                        <a:rPr lang="en-US" sz="1100" b="1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</a:tr>
              <a:tr h="369178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Finance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Amount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RM5,000 – RM150,000 (up to 5x</a:t>
                      </a:r>
                      <a:r>
                        <a:rPr lang="en-US" sz="1100" b="0" u="none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salary)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100" b="0" u="none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RM10,000 – RM200,000</a:t>
                      </a:r>
                      <a:endParaRPr lang="en-MY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RM6,000 – RM150,000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621743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Interest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Rate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7.5%p.a.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6.00%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p.a. – 8.50% p.a.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12.5% p.a. : RM6K – RM19.5K</a:t>
                      </a:r>
                    </a:p>
                    <a:p>
                      <a:pPr algn="l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11.5% p.a.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: RM20K – RM49.5K</a:t>
                      </a:r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algn="l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10.5% p.a. : RM50K – RM150K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69178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Tenure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 – 60 months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100" b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  <a:r>
                        <a:rPr lang="en-MY" sz="1100" b="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MY" sz="1100" b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yrs</a:t>
                      </a:r>
                      <a:r>
                        <a:rPr lang="en-MY" sz="1100" b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-</a:t>
                      </a:r>
                      <a:r>
                        <a:rPr lang="en-MY" sz="1100" b="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10</a:t>
                      </a:r>
                      <a:r>
                        <a:rPr lang="en-MY" sz="1100" b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yrs</a:t>
                      </a:r>
                      <a:endParaRPr lang="en-MY" sz="1100" b="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24 – 84 months</a:t>
                      </a:r>
                    </a:p>
                  </a:txBody>
                  <a:tcPr anchor="ctr">
                    <a:noFill/>
                  </a:tcPr>
                </a:tc>
              </a:tr>
              <a:tr h="369178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TAT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48 hours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Fast Approval</a:t>
                      </a:r>
                    </a:p>
                  </a:txBody>
                  <a:tcPr anchor="ctr">
                    <a:noFill/>
                  </a:tcPr>
                </a:tc>
              </a:tr>
              <a:tr h="428317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 Salary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sng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RM2,000</a:t>
                      </a:r>
                      <a:endParaRPr lang="en-US" sz="1100" b="0" u="sng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100" b="0" u="sng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RM3,000</a:t>
                      </a:r>
                      <a:endParaRPr lang="en-MY" sz="1100" b="0" u="sng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sng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RM3,000</a:t>
                      </a:r>
                      <a:endParaRPr lang="en-US" sz="1100" b="0" u="sng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428317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 Installment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RM90.77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100" b="0" u="sng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RM231.25</a:t>
                      </a:r>
                      <a:endParaRPr lang="en-MY" sz="1100" b="0" u="sng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RM134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42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LPC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endParaRPr lang="en-US" sz="1100" b="1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of overdue amount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of overdue installment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42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Processing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Fee</a:t>
                      </a:r>
                      <a:endParaRPr lang="en-US" sz="1100" b="1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Yes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N/A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NIL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42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Disbursement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CASA Account 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N/A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Instant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Cash disbursement</a:t>
                      </a:r>
                      <a:endParaRPr lang="en-US" sz="110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8332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Docs 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 months pay slip, BE Form, letter of employment,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6 months EPF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&amp; 3 months bank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statements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MY" sz="11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</a:t>
                      </a:r>
                      <a:r>
                        <a:rPr lang="en-MY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3 months pay slip, latest EPF statement &amp;  confirmation letter by employer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MyKad, 3 months pay slip &amp; Form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BE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85248" y="726948"/>
            <a:ext cx="2502916" cy="4160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7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6656" y="735360"/>
            <a:ext cx="1872208" cy="53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9768" name="TextBox 7"/>
          <p:cNvSpPr txBox="1">
            <a:spLocks noChangeArrowheads="1"/>
          </p:cNvSpPr>
          <p:nvPr/>
        </p:nvSpPr>
        <p:spPr bwMode="auto">
          <a:xfrm>
            <a:off x="76200" y="0"/>
            <a:ext cx="99060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/>
              <a:t>Personal Financing </a:t>
            </a:r>
            <a:r>
              <a:rPr lang="en-US" sz="2000">
                <a:solidFill>
                  <a:srgbClr val="0000FF"/>
                </a:solidFill>
              </a:rPr>
              <a:t>(Risk Category : Market Risk)</a:t>
            </a:r>
            <a:endParaRPr lang="en-MY" sz="2000">
              <a:solidFill>
                <a:srgbClr val="0000FF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t="20109" r="74082" b="70465"/>
          <a:stretch/>
        </p:blipFill>
        <p:spPr bwMode="auto">
          <a:xfrm>
            <a:off x="4736976" y="710542"/>
            <a:ext cx="1584176" cy="48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146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4"/>
          <p:cNvSpPr>
            <a:spLocks noChangeArrowheads="1"/>
          </p:cNvSpPr>
          <p:nvPr/>
        </p:nvSpPr>
        <p:spPr bwMode="auto">
          <a:xfrm>
            <a:off x="0" y="19050"/>
            <a:ext cx="9906000" cy="7461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b="0">
              <a:solidFill>
                <a:schemeClr val="bg1"/>
              </a:solidFill>
              <a:ea typeface="MS Gothic" pitchFamily="49" charset="-128"/>
            </a:endParaRPr>
          </a:p>
        </p:txBody>
      </p:sp>
      <p:sp>
        <p:nvSpPr>
          <p:cNvPr id="22531" name="Rectangle 15"/>
          <p:cNvSpPr>
            <a:spLocks noChangeArrowheads="1"/>
          </p:cNvSpPr>
          <p:nvPr/>
        </p:nvSpPr>
        <p:spPr bwMode="auto">
          <a:xfrm>
            <a:off x="166688" y="571500"/>
            <a:ext cx="8997950" cy="71438"/>
          </a:xfrm>
          <a:prstGeom prst="rect">
            <a:avLst/>
          </a:prstGeom>
          <a:solidFill>
            <a:srgbClr val="0066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</a:pPr>
            <a:endParaRPr lang="en-US"/>
          </a:p>
        </p:txBody>
      </p:sp>
      <p:sp>
        <p:nvSpPr>
          <p:cNvPr id="22532" name="Rectangle 18"/>
          <p:cNvSpPr>
            <a:spLocks noChangeArrowheads="1"/>
          </p:cNvSpPr>
          <p:nvPr/>
        </p:nvSpPr>
        <p:spPr bwMode="auto">
          <a:xfrm>
            <a:off x="9129713" y="0"/>
            <a:ext cx="776287" cy="692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</a:pPr>
            <a:endParaRPr lang="en-US"/>
          </a:p>
        </p:txBody>
      </p:sp>
      <p:sp>
        <p:nvSpPr>
          <p:cNvPr id="22533" name="Rectangle 19"/>
          <p:cNvSpPr>
            <a:spLocks noChangeArrowheads="1"/>
          </p:cNvSpPr>
          <p:nvPr/>
        </p:nvSpPr>
        <p:spPr bwMode="auto">
          <a:xfrm>
            <a:off x="0" y="6165850"/>
            <a:ext cx="9906000" cy="728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b="0">
              <a:solidFill>
                <a:schemeClr val="bg1"/>
              </a:solidFill>
              <a:ea typeface="MS Gothic" pitchFamily="49" charset="-128"/>
            </a:endParaRP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57150" y="71438"/>
            <a:ext cx="98202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ja-JP" sz="36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PERSONAL FINANCING BUSINESS - RMM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764704"/>
            <a:ext cx="8707438" cy="5463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pitchFamily="34" charset="0"/>
              </a:rPr>
              <a:t>Agenda</a:t>
            </a:r>
            <a:r>
              <a:rPr lang="en-US" sz="36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pitchFamily="34" charset="0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cs typeface="Arial" pitchFamily="34" charset="0"/>
            </a:endParaRP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AutoNum type="alphaLcParenR"/>
              <a:defRPr/>
            </a:pPr>
            <a:r>
              <a:rPr lang="en-US" sz="36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pitchFamily="34" charset="0"/>
              </a:rPr>
              <a:t>Product Level KRIs</a:t>
            </a: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AutoNum type="alphaLcParenR"/>
              <a:defRPr/>
            </a:pPr>
            <a:r>
              <a:rPr lang="en-US" sz="36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pitchFamily="34" charset="0"/>
              </a:rPr>
              <a:t>PF </a:t>
            </a:r>
            <a:r>
              <a:rPr lang="en-US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pitchFamily="34" charset="0"/>
              </a:rPr>
              <a:t>Product Share</a:t>
            </a: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AutoNum type="alphaLcParenR"/>
              <a:defRPr/>
            </a:pPr>
            <a:r>
              <a:rPr lang="en-US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pitchFamily="34" charset="0"/>
              </a:rPr>
              <a:t>Customer Income Band </a:t>
            </a:r>
            <a:r>
              <a:rPr lang="en-US" sz="36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pitchFamily="34" charset="0"/>
              </a:rPr>
              <a:t>by FA Composition</a:t>
            </a:r>
            <a:endParaRPr lang="en-US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cs typeface="Arial" pitchFamily="34" charset="0"/>
            </a:endParaRP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AutoNum type="alphaLcParenR"/>
              <a:defRPr/>
            </a:pPr>
            <a:r>
              <a:rPr lang="en-US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pitchFamily="34" charset="0"/>
              </a:rPr>
              <a:t>Market Receivables</a:t>
            </a: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AutoNum type="alphaLcParenR"/>
              <a:defRPr/>
            </a:pPr>
            <a:r>
              <a:rPr lang="en-US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pitchFamily="34" charset="0"/>
              </a:rPr>
              <a:t>Competitors Campaign Activities</a:t>
            </a:r>
            <a:endParaRPr lang="en-US" sz="32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97942"/>
              </p:ext>
            </p:extLst>
          </p:nvPr>
        </p:nvGraphicFramePr>
        <p:xfrm>
          <a:off x="56456" y="596204"/>
          <a:ext cx="9793088" cy="60011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9037"/>
                <a:gridCol w="2365379"/>
                <a:gridCol w="1872208"/>
                <a:gridCol w="2160240"/>
                <a:gridCol w="2016224"/>
              </a:tblGrid>
              <a:tr h="693467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Items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</a:tr>
              <a:tr h="689965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Product Name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100" b="1" dirty="0" smtClean="0">
                          <a:effectLst/>
                        </a:rPr>
                        <a:t>Personal Financing-</a:t>
                      </a:r>
                      <a:r>
                        <a:rPr lang="en-MY" sz="1100" b="1" dirty="0" err="1" smtClean="0">
                          <a:effectLst/>
                        </a:rPr>
                        <a:t>i</a:t>
                      </a:r>
                      <a:r>
                        <a:rPr lang="en-MY" sz="1100" b="1" dirty="0" smtClean="0">
                          <a:effectLst/>
                        </a:rPr>
                        <a:t> Private Sector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MBSB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Personal Financing </a:t>
                      </a:r>
                      <a:r>
                        <a:rPr lang="en-US" sz="1100" b="1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Mumtaz-i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MBSB Personal Financing </a:t>
                      </a:r>
                      <a:r>
                        <a:rPr lang="en-US" sz="1100" b="1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Afdhal-i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MBSB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Personal Financing-</a:t>
                      </a:r>
                      <a:r>
                        <a:rPr lang="en-US" sz="1100" b="1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Private Sector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</a:tr>
              <a:tr h="467670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Finance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Amount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</a:t>
                      </a:r>
                      <a:r>
                        <a:rPr lang="en-US" sz="1100" b="0" u="none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5,000 – RM150,000(up to 25x monthly gross income)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RM50,000 – RM250,000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RM50,000 – RM400,000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RM50,000 - RM300,000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57045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Interest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Rate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4.95%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p.a. – 9.37% p.a.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3.63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% p.a.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4.37% p.a.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7.43% p.a.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57045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Tenure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– 120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months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100" b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24 –</a:t>
                      </a:r>
                      <a:r>
                        <a:rPr lang="en-MY" sz="1100" b="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120 months</a:t>
                      </a:r>
                      <a:endParaRPr lang="en-MY" sz="1100" b="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24 – 120 months</a:t>
                      </a:r>
                      <a:endParaRPr lang="en-MY" sz="1100" b="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24 -120 months</a:t>
                      </a:r>
                      <a:endParaRPr lang="en-MY" sz="1100" b="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57045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TAT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Fast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approval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Fast Approval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Fast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Approval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414240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 Salary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 2,000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RM2,000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RM15,000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RM1,000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459075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 Installment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RM569</a:t>
                      </a:r>
                      <a:endParaRPr lang="en-MY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RM600</a:t>
                      </a:r>
                      <a:endParaRPr lang="en-MY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RM685</a:t>
                      </a:r>
                      <a:endParaRPr lang="en-MY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4676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LPC.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of overdue amount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of overdue installment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of overdue installment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of overdue installment</a:t>
                      </a:r>
                    </a:p>
                  </a:txBody>
                  <a:tcPr anchor="ctr">
                    <a:noFill/>
                  </a:tcPr>
                </a:tc>
              </a:tr>
              <a:tr h="4590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Processing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Fee</a:t>
                      </a:r>
                      <a:endParaRPr lang="en-US" sz="1100" b="1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N/A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Yes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Yes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Yes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4590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Disbursement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CASA Account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N/A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N/A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N/A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8197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Docs 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3 months pay slip, 3 months bank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statements, EPF and Confirm Letter or EA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MY" sz="11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</a:t>
                      </a:r>
                      <a:r>
                        <a:rPr lang="en-MY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3 months pay slip, bank account statement 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1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</a:t>
                      </a:r>
                      <a:r>
                        <a:rPr lang="en-MY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3 months pay slip, bank account statement </a:t>
                      </a:r>
                      <a:endParaRPr lang="en-MY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1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</a:t>
                      </a:r>
                      <a:r>
                        <a:rPr lang="en-MY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3 months pay slip, bank account statement </a:t>
                      </a:r>
                      <a:endParaRPr lang="en-MY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29768" name="TextBox 7"/>
          <p:cNvSpPr txBox="1">
            <a:spLocks noChangeArrowheads="1"/>
          </p:cNvSpPr>
          <p:nvPr/>
        </p:nvSpPr>
        <p:spPr bwMode="auto">
          <a:xfrm>
            <a:off x="76200" y="0"/>
            <a:ext cx="99060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/>
              <a:t>Personal Financing </a:t>
            </a:r>
            <a:r>
              <a:rPr lang="en-US" sz="2000">
                <a:solidFill>
                  <a:srgbClr val="0000FF"/>
                </a:solidFill>
              </a:rPr>
              <a:t>(Risk Category : Market Risk)</a:t>
            </a:r>
            <a:endParaRPr lang="en-MY" sz="2000">
              <a:solidFill>
                <a:srgbClr val="0000FF"/>
              </a:solidFill>
            </a:endParaRPr>
          </a:p>
        </p:txBody>
      </p:sp>
      <p:pic>
        <p:nvPicPr>
          <p:cNvPr id="7" name="Picture 2" descr="C:\Users\A140223\Desktop\untitl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470" y="692696"/>
            <a:ext cx="1964378" cy="38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6" t="18977" r="77597" b="68832"/>
          <a:stretch/>
        </p:blipFill>
        <p:spPr bwMode="auto">
          <a:xfrm>
            <a:off x="6105128" y="605011"/>
            <a:ext cx="935993" cy="51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361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167748"/>
              </p:ext>
            </p:extLst>
          </p:nvPr>
        </p:nvGraphicFramePr>
        <p:xfrm>
          <a:off x="56456" y="547170"/>
          <a:ext cx="9793088" cy="60384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0034"/>
                <a:gridCol w="2563856"/>
                <a:gridCol w="3099131"/>
                <a:gridCol w="2860067"/>
              </a:tblGrid>
              <a:tr h="87937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Items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</a:tr>
              <a:tr h="560066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Product Name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AEON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b="1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Cash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I.O.U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Personal Loan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Personal Financing-</a:t>
                      </a:r>
                      <a:r>
                        <a:rPr lang="en-US" sz="1100" b="1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Public Sector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</a:tr>
              <a:tr h="505534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Financial Amount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</a:t>
                      </a:r>
                      <a:r>
                        <a:rPr lang="en-US" sz="1100" b="0" u="none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1,000 – RM100,000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RM5,000 – RM250,000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RM5,000</a:t>
                      </a:r>
                      <a:r>
                        <a:rPr lang="en-US" sz="1100" b="0" u="none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– RM200,000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504806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Interest Rate 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10.08% - 18% p.a.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% p.a.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3.26% p.a. – 6.53% p.a.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09455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Tenure 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– 84 months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24 – 60 months 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–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120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months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62216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TAT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2-3 days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 hour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451295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 Salary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 800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RM2,000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RM1,000</a:t>
                      </a:r>
                    </a:p>
                  </a:txBody>
                  <a:tcPr anchor="ctr">
                    <a:noFill/>
                  </a:tcPr>
                </a:tc>
              </a:tr>
              <a:tr h="395730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 Installment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</a:t>
                      </a:r>
                      <a:r>
                        <a:rPr lang="en-US" sz="1100" b="0" u="none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54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 135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Floating rate: RM 101</a:t>
                      </a:r>
                    </a:p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Fixed rate:</a:t>
                      </a:r>
                      <a:r>
                        <a:rPr lang="en-US" sz="1100" b="0" u="none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RM 105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4181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LPC.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of overdue installment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of overdue installment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of overdue installment</a:t>
                      </a:r>
                    </a:p>
                  </a:txBody>
                  <a:tcPr anchor="ctr">
                    <a:noFill/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Processing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Fee</a:t>
                      </a:r>
                      <a:endParaRPr lang="en-US" sz="1100" b="1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2% - 4% (Max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RM400)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Yes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N/A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Disbursement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IBG / Prepaid Card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CASA Account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CASA Account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6847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Docs 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 months pay slip, 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EPF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&amp; 3 months or 6 months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bank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statements </a:t>
                      </a:r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 months pay slip, BE Form, letter of employment,</a:t>
                      </a:r>
                      <a:r>
                        <a:rPr lang="en-US" sz="1100" baseline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6 months EPF</a:t>
                      </a:r>
                      <a:r>
                        <a:rPr lang="en-US" sz="110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&amp; 3 months bank</a:t>
                      </a:r>
                      <a:r>
                        <a:rPr lang="en-US" sz="1100" baseline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statements</a:t>
                      </a:r>
                      <a:endParaRPr lang="en-US" sz="110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3 months pay slip, 3 months bank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statements, EPF and Confirm Letter or EA</a:t>
                      </a:r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pic>
        <p:nvPicPr>
          <p:cNvPr id="4" name="Picture 6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5088" y="764704"/>
            <a:ext cx="1705744" cy="4540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685" name="TextBox 7"/>
          <p:cNvSpPr txBox="1">
            <a:spLocks noChangeArrowheads="1"/>
          </p:cNvSpPr>
          <p:nvPr/>
        </p:nvSpPr>
        <p:spPr bwMode="auto">
          <a:xfrm>
            <a:off x="76200" y="0"/>
            <a:ext cx="99060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/>
              <a:t>Personal Financing </a:t>
            </a:r>
            <a:r>
              <a:rPr lang="en-US" sz="2000">
                <a:solidFill>
                  <a:srgbClr val="0000FF"/>
                </a:solidFill>
              </a:rPr>
              <a:t>(Risk Category : Market Risk)</a:t>
            </a:r>
            <a:endParaRPr lang="en-MY" sz="2000">
              <a:solidFill>
                <a:srgbClr val="0000FF"/>
              </a:solidFill>
            </a:endParaRPr>
          </a:p>
        </p:txBody>
      </p:sp>
      <p:pic>
        <p:nvPicPr>
          <p:cNvPr id="2668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20952" y="804514"/>
            <a:ext cx="1728192" cy="392238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pic>
        <p:nvPicPr>
          <p:cNvPr id="82946" name="Picture 2" descr="C:\Users\A140223\Desktop\untitl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908" y="692696"/>
            <a:ext cx="1956572" cy="47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94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5"/>
          <p:cNvSpPr txBox="1">
            <a:spLocks noChangeArrowheads="1"/>
          </p:cNvSpPr>
          <p:nvPr/>
        </p:nvSpPr>
        <p:spPr bwMode="auto">
          <a:xfrm>
            <a:off x="76200" y="76200"/>
            <a:ext cx="95250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/>
              <a:t>Personal Financing </a:t>
            </a:r>
            <a:r>
              <a:rPr lang="en-US">
                <a:solidFill>
                  <a:srgbClr val="0000FF"/>
                </a:solidFill>
              </a:rPr>
              <a:t>Market Risk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77490"/>
              </p:ext>
            </p:extLst>
          </p:nvPr>
        </p:nvGraphicFramePr>
        <p:xfrm>
          <a:off x="19744" y="553870"/>
          <a:ext cx="9829800" cy="61163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6705"/>
                <a:gridCol w="1857975"/>
                <a:gridCol w="1371263"/>
                <a:gridCol w="1614619"/>
                <a:gridCol w="1614619"/>
                <a:gridCol w="1614619"/>
              </a:tblGrid>
              <a:tr h="7597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Bank</a:t>
                      </a:r>
                      <a:endParaRPr lang="en-MY" sz="14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Product</a:t>
                      </a:r>
                      <a:endParaRPr lang="en-MY" sz="1400" b="1" dirty="0" smtClean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Interest</a:t>
                      </a:r>
                      <a:r>
                        <a:rPr lang="en-US" sz="1400" b="1" baseline="0" dirty="0" smtClean="0">
                          <a:solidFill>
                            <a:srgbClr val="0000FF"/>
                          </a:solidFill>
                        </a:rPr>
                        <a:t> Rate</a:t>
                      </a:r>
                      <a:endParaRPr lang="en-MY" sz="14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Minimum Income</a:t>
                      </a:r>
                      <a:endParaRPr lang="en-MY" sz="14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Loan Amount</a:t>
                      </a:r>
                      <a:endParaRPr lang="en-MY" sz="14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Max Loan Tenure</a:t>
                      </a:r>
                      <a:endParaRPr lang="en-MY" sz="14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759746">
                <a:tc>
                  <a:txBody>
                    <a:bodyPr/>
                    <a:lstStyle/>
                    <a:p>
                      <a:endParaRPr lang="en-MY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 err="1" smtClean="0"/>
                        <a:t>Citi</a:t>
                      </a:r>
                      <a:r>
                        <a:rPr lang="en-MY" sz="1400" dirty="0" smtClean="0"/>
                        <a:t> Bank</a:t>
                      </a:r>
                      <a:r>
                        <a:rPr lang="en-MY" sz="1400" baseline="0" dirty="0" smtClean="0"/>
                        <a:t> Personal Loans</a:t>
                      </a:r>
                      <a:endParaRPr lang="en-MY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 smtClean="0"/>
                        <a:t>7.9</a:t>
                      </a:r>
                      <a:r>
                        <a:rPr lang="en-MY" sz="1400" baseline="0" dirty="0" smtClean="0"/>
                        <a:t> </a:t>
                      </a:r>
                      <a:r>
                        <a:rPr lang="en-MY" sz="1400" dirty="0" smtClean="0"/>
                        <a:t>% p.a.</a:t>
                      </a:r>
                      <a:endParaRPr lang="en-MY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 smtClean="0"/>
                        <a:t>RM 4,000</a:t>
                      </a:r>
                      <a:endParaRPr lang="en-MY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RM5,000 –RM150,000 (up to</a:t>
                      </a:r>
                      <a:r>
                        <a:rPr lang="en-US" sz="1400" baseline="0" dirty="0" smtClean="0"/>
                        <a:t> 8x gross income)</a:t>
                      </a:r>
                      <a:endParaRPr lang="en-MY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 smtClean="0"/>
                        <a:t>5</a:t>
                      </a:r>
                      <a:r>
                        <a:rPr lang="en-MY" sz="1400" baseline="0" dirty="0" smtClean="0"/>
                        <a:t> years</a:t>
                      </a:r>
                      <a:endParaRPr lang="en-MY" sz="1400" dirty="0"/>
                    </a:p>
                  </a:txBody>
                  <a:tcPr anchor="ctr"/>
                </a:tc>
              </a:tr>
              <a:tr h="798143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0" dirty="0" smtClean="0"/>
                        <a:t>RHB</a:t>
                      </a:r>
                      <a:r>
                        <a:rPr lang="en-MY" sz="1400" dirty="0" smtClean="0"/>
                        <a:t> Personal Finance-</a:t>
                      </a:r>
                      <a:r>
                        <a:rPr lang="en-MY" sz="1400" dirty="0" err="1" smtClean="0"/>
                        <a:t>i</a:t>
                      </a:r>
                      <a:r>
                        <a:rPr lang="en-MY" sz="1400" dirty="0" smtClean="0"/>
                        <a:t> for civil sector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8.18%p.a. – 15.33% p.a.</a:t>
                      </a:r>
                      <a:endParaRPr lang="en-MY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RM 2,000</a:t>
                      </a:r>
                      <a:endParaRPr lang="en-MY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RM2,000 –RM150,000</a:t>
                      </a:r>
                      <a:endParaRPr lang="en-MY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 years</a:t>
                      </a:r>
                      <a:endParaRPr lang="en-MY" sz="1400" dirty="0"/>
                    </a:p>
                  </a:txBody>
                  <a:tcPr anchor="ctr">
                    <a:noFill/>
                  </a:tcPr>
                </a:tc>
              </a:tr>
              <a:tr h="759746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 err="1" smtClean="0"/>
                        <a:t>CashVantage</a:t>
                      </a:r>
                      <a:r>
                        <a:rPr lang="en-MY" sz="1400" dirty="0" smtClean="0"/>
                        <a:t> Personal Financing-</a:t>
                      </a:r>
                      <a:r>
                        <a:rPr lang="en-MY" sz="1400" dirty="0" err="1" smtClean="0"/>
                        <a:t>i</a:t>
                      </a:r>
                      <a:r>
                        <a:rPr lang="en-MY" sz="1400" dirty="0" smtClean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8.38%p.a.</a:t>
                      </a:r>
                      <a:endParaRPr lang="en-MY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RM 3,000</a:t>
                      </a:r>
                      <a:endParaRPr lang="en-MY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RM5,000 –RM150,000</a:t>
                      </a:r>
                      <a:endParaRPr lang="en-MY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 years</a:t>
                      </a:r>
                      <a:endParaRPr lang="en-MY" sz="1400" dirty="0"/>
                    </a:p>
                  </a:txBody>
                  <a:tcPr anchor="ctr"/>
                </a:tc>
              </a:tr>
              <a:tr h="759746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UOB Personal</a:t>
                      </a:r>
                      <a:r>
                        <a:rPr lang="en-US" sz="1400" baseline="0" dirty="0" smtClean="0"/>
                        <a:t> Loan</a:t>
                      </a:r>
                      <a:endParaRPr lang="en-MY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9.99%p.a. – 11.99%</a:t>
                      </a:r>
                      <a:r>
                        <a:rPr lang="en-US" sz="1400" baseline="0" dirty="0" smtClean="0"/>
                        <a:t> p.a.</a:t>
                      </a:r>
                      <a:endParaRPr lang="en-MY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RM 2,000</a:t>
                      </a:r>
                      <a:endParaRPr lang="en-MY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RM5,000 – RM100,000</a:t>
                      </a:r>
                      <a:endParaRPr lang="en-MY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 smtClean="0"/>
                        <a:t>5</a:t>
                      </a:r>
                      <a:r>
                        <a:rPr lang="en-MY" sz="1400" baseline="0" dirty="0" smtClean="0"/>
                        <a:t> years</a:t>
                      </a:r>
                      <a:endParaRPr lang="en-MY" sz="1400" dirty="0" smtClean="0"/>
                    </a:p>
                  </a:txBody>
                  <a:tcPr anchor="ctr"/>
                </a:tc>
              </a:tr>
              <a:tr h="759746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Al-</a:t>
                      </a:r>
                      <a:r>
                        <a:rPr lang="en-US" sz="1400" dirty="0" err="1" smtClean="0"/>
                        <a:t>Rajhi</a:t>
                      </a:r>
                      <a:r>
                        <a:rPr lang="en-US" sz="1400" dirty="0" smtClean="0"/>
                        <a:t> Personal</a:t>
                      </a:r>
                      <a:r>
                        <a:rPr lang="en-US" sz="1400" baseline="0" dirty="0" smtClean="0"/>
                        <a:t> Financing- </a:t>
                      </a:r>
                      <a:r>
                        <a:rPr lang="en-US" sz="1400" baseline="0" dirty="0" err="1" smtClean="0"/>
                        <a:t>i</a:t>
                      </a:r>
                      <a:endParaRPr lang="en-MY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6.99% p.a.</a:t>
                      </a:r>
                      <a:endParaRPr lang="en-MY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RM 5000</a:t>
                      </a:r>
                      <a:endParaRPr lang="en-MY" sz="1400" dirty="0" smtClean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RM5,000 – RM150,000</a:t>
                      </a:r>
                      <a:endParaRPr lang="en-MY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aseline="0" dirty="0" smtClean="0">
                          <a:solidFill>
                            <a:schemeClr val="tx1"/>
                          </a:solidFill>
                        </a:rPr>
                        <a:t>8 years</a:t>
                      </a:r>
                      <a:endParaRPr lang="en-MY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759746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BAE Personal Financing-I (for</a:t>
                      </a:r>
                      <a:r>
                        <a:rPr lang="en-US" sz="1400" baseline="0" dirty="0" smtClean="0"/>
                        <a:t> </a:t>
                      </a:r>
                      <a:endParaRPr lang="en-MY" sz="1400" dirty="0" smtClean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4.88% p.a.</a:t>
                      </a:r>
                      <a:endParaRPr lang="en-MY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RM  1,500</a:t>
                      </a:r>
                      <a:endParaRPr lang="en-MY" sz="1400" dirty="0" smtClean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RM5,000</a:t>
                      </a:r>
                      <a:r>
                        <a:rPr lang="en-US" sz="1400" baseline="0" dirty="0" smtClean="0"/>
                        <a:t> – RM150,000</a:t>
                      </a:r>
                      <a:endParaRPr lang="en-MY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10 years</a:t>
                      </a:r>
                    </a:p>
                  </a:txBody>
                  <a:tcPr anchor="ctr">
                    <a:noFill/>
                  </a:tcPr>
                </a:tc>
              </a:tr>
              <a:tr h="759746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Affin</a:t>
                      </a:r>
                      <a:r>
                        <a:rPr lang="en-US" sz="1400" dirty="0" smtClean="0"/>
                        <a:t> Islamic Personal Financing-</a:t>
                      </a:r>
                      <a:r>
                        <a:rPr lang="en-US" sz="1400" dirty="0" err="1" smtClean="0"/>
                        <a:t>i</a:t>
                      </a:r>
                      <a:endParaRPr lang="en-MY" sz="1400" dirty="0" smtClean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4.4% p.a. – 5.5 % p.a.</a:t>
                      </a:r>
                      <a:endParaRPr lang="en-MY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RM2,500</a:t>
                      </a:r>
                      <a:endParaRPr lang="en-MY" sz="1400" dirty="0" smtClean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RM5,000 – RM150,000</a:t>
                      </a:r>
                      <a:endParaRPr lang="en-MY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7</a:t>
                      </a:r>
                      <a:r>
                        <a:rPr lang="en-US" sz="1400" baseline="0" dirty="0" smtClean="0"/>
                        <a:t> years</a:t>
                      </a:r>
                      <a:endParaRPr lang="en-US" sz="1400" dirty="0" smtClean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pic>
        <p:nvPicPr>
          <p:cNvPr id="32829" name="Picture 2" descr="C:\Users\A12143\Desktop\rhb_new_logo.jpg"/>
          <p:cNvPicPr>
            <a:picLocks noChangeAspect="1" noChangeArrowheads="1"/>
          </p:cNvPicPr>
          <p:nvPr/>
        </p:nvPicPr>
        <p:blipFill>
          <a:blip r:embed="rId2"/>
          <a:srcRect l="14000" t="38000" r="16000" b="38000"/>
          <a:stretch>
            <a:fillRect/>
          </a:stretch>
        </p:blipFill>
        <p:spPr bwMode="auto">
          <a:xfrm>
            <a:off x="200472" y="2246041"/>
            <a:ext cx="1425497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5368" y="2996952"/>
            <a:ext cx="1323256" cy="5040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2833" name="Picture 12" descr="citi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8497" y="1443558"/>
            <a:ext cx="1557395" cy="524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3759670"/>
            <a:ext cx="1419365" cy="532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7" y="4553022"/>
            <a:ext cx="1554143" cy="46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18727" r="74286" b="70339"/>
          <a:stretch/>
        </p:blipFill>
        <p:spPr bwMode="auto">
          <a:xfrm>
            <a:off x="200472" y="5229200"/>
            <a:ext cx="131677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" t="65103" r="70390" b="27419"/>
          <a:stretch/>
        </p:blipFill>
        <p:spPr bwMode="auto">
          <a:xfrm>
            <a:off x="148364" y="6115785"/>
            <a:ext cx="1564276" cy="37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31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5"/>
          <p:cNvSpPr txBox="1">
            <a:spLocks noChangeArrowheads="1"/>
          </p:cNvSpPr>
          <p:nvPr/>
        </p:nvSpPr>
        <p:spPr bwMode="auto">
          <a:xfrm>
            <a:off x="152400" y="2057400"/>
            <a:ext cx="9525000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7200"/>
              <a:t>Thank </a:t>
            </a:r>
          </a:p>
          <a:p>
            <a:pPr algn="ctr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7200"/>
              <a:t>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4165623"/>
              </p:ext>
            </p:extLst>
          </p:nvPr>
        </p:nvGraphicFramePr>
        <p:xfrm>
          <a:off x="56456" y="725436"/>
          <a:ext cx="9721081" cy="3135612"/>
        </p:xfrm>
        <a:graphic>
          <a:graphicData uri="http://schemas.openxmlformats.org/drawingml/2006/table">
            <a:tbl>
              <a:tblPr/>
              <a:tblGrid>
                <a:gridCol w="1872207"/>
                <a:gridCol w="1152129"/>
                <a:gridCol w="1656183"/>
                <a:gridCol w="1080121"/>
                <a:gridCol w="1296144"/>
                <a:gridCol w="1368152"/>
                <a:gridCol w="1296145"/>
              </a:tblGrid>
              <a:tr h="48225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KRI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MS PGothic" pitchFamily="34" charset="-128"/>
                        <a:cs typeface="Tahoma" pitchFamily="34" charset="0"/>
                      </a:endParaRP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Threshold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MS PGothic" pitchFamily="34" charset="-128"/>
                        <a:cs typeface="Tahoma" pitchFamily="34" charset="0"/>
                      </a:endParaRP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March’18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MS PGothic" pitchFamily="34" charset="-128"/>
                        <a:cs typeface="Tahoma" pitchFamily="34" charset="0"/>
                      </a:endParaRP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April’18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MS PGothic" pitchFamily="34" charset="-128"/>
                        <a:cs typeface="Tahoma" pitchFamily="34" charset="0"/>
                      </a:endParaRP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May’18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MS PGothic" pitchFamily="34" charset="-128"/>
                        <a:cs typeface="Tahoma" pitchFamily="34" charset="0"/>
                      </a:endParaRP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</a:tr>
              <a:tr h="463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Satisfactory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pitchFamily="34" charset="-128"/>
                        <a:cs typeface="Tahoma" pitchFamily="34" charset="0"/>
                      </a:endParaRP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Alert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pitchFamily="34" charset="-128"/>
                        <a:cs typeface="Tahoma" pitchFamily="34" charset="0"/>
                      </a:endParaRP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Critical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pitchFamily="34" charset="-128"/>
                        <a:cs typeface="Tahoma" pitchFamily="34" charset="0"/>
                      </a:endParaRP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7415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NPL Ratio</a:t>
                      </a:r>
                    </a:p>
                  </a:txBody>
                  <a:tcPr marL="80004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</a:rPr>
                        <a:t>&lt; 2.06%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40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</a:rPr>
                        <a:t>2.06% - 2.56%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40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</a:rPr>
                        <a:t>&gt; 2.56%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2.01%</a:t>
                      </a: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1.98%</a:t>
                      </a: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2.08%</a:t>
                      </a: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723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NCC Ratio</a:t>
                      </a:r>
                    </a:p>
                  </a:txBody>
                  <a:tcPr marL="80004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40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</a:rPr>
                        <a:t>&lt; 4.02%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</a:rPr>
                        <a:t>4.02% - 6.20%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</a:rPr>
                        <a:t>&gt; 6.20%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2.87%</a:t>
                      </a: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3.04%</a:t>
                      </a: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3.64%</a:t>
                      </a: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</a:tr>
              <a:tr h="7251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Effective Interest Rate</a:t>
                      </a:r>
                    </a:p>
                  </a:txBody>
                  <a:tcPr marL="80004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</a:rPr>
                        <a:t>&gt; 18.25%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</a:rPr>
                        <a:t>15.26% - 18.25%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</a:rPr>
                        <a:t>&lt; 15.26%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18.57%</a:t>
                      </a: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17.71%</a:t>
                      </a: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18.06%</a:t>
                      </a: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93154" y="44624"/>
            <a:ext cx="9324342" cy="378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en-US" sz="2000" dirty="0" smtClean="0">
                <a:solidFill>
                  <a:srgbClr val="0000FF"/>
                </a:solidFill>
                <a:latin typeface="Calibri" pitchFamily="34" charset="0"/>
              </a:rPr>
              <a:t>Summary of KRI</a:t>
            </a:r>
            <a:endParaRPr lang="en-US" sz="2000" dirty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93154" y="4365104"/>
            <a:ext cx="9684382" cy="936104"/>
          </a:xfrm>
          <a:prstGeom prst="rect">
            <a:avLst/>
          </a:prstGeom>
          <a:solidFill>
            <a:srgbClr val="FFFF00">
              <a:alpha val="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square" rtlCol="0" anchor="ctr"/>
          <a:lstStyle/>
          <a:p>
            <a:r>
              <a:rPr lang="en-US" sz="1600" b="0" dirty="0" smtClean="0"/>
              <a:t>Note :</a:t>
            </a:r>
          </a:p>
          <a:p>
            <a:r>
              <a:rPr lang="en-US" sz="1400" b="0" dirty="0" smtClean="0"/>
              <a:t>May 2018 NPL Ratio increased by 0.1% MOM. </a:t>
            </a:r>
            <a:endParaRPr lang="en-US" sz="1400" b="0" dirty="0"/>
          </a:p>
          <a:p>
            <a:r>
              <a:rPr lang="en-US" sz="1400" b="0" dirty="0" smtClean="0"/>
              <a:t>May 2018 EIR (18.06%) had improved by 0.35% vs. Apr 2018. Average income increased MOM by 0.5% (1.41mil). </a:t>
            </a:r>
            <a:endParaRPr lang="en-MY" sz="1400" b="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53400" y="3284984"/>
            <a:ext cx="1080120" cy="432048"/>
          </a:xfrm>
          <a:prstGeom prst="rect">
            <a:avLst/>
          </a:prstGeom>
          <a:noFill/>
          <a:ln w="19050" cmpd="dbl" algn="ctr">
            <a:solidFill>
              <a:schemeClr val="tx1"/>
            </a:solidFill>
            <a:prstDash val="sys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MY"/>
          </a:p>
        </p:txBody>
      </p:sp>
      <p:sp>
        <p:nvSpPr>
          <p:cNvPr id="6" name="Rectangle 5"/>
          <p:cNvSpPr/>
          <p:nvPr/>
        </p:nvSpPr>
        <p:spPr bwMode="auto">
          <a:xfrm>
            <a:off x="8553400" y="1844824"/>
            <a:ext cx="1080120" cy="432048"/>
          </a:xfrm>
          <a:prstGeom prst="rect">
            <a:avLst/>
          </a:prstGeom>
          <a:noFill/>
          <a:ln w="19050" cmpd="dbl" algn="ctr">
            <a:solidFill>
              <a:schemeClr val="tx1"/>
            </a:solidFill>
            <a:prstDash val="sys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3509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8"/>
          <p:cNvSpPr txBox="1">
            <a:spLocks noChangeArrowheads="1"/>
          </p:cNvSpPr>
          <p:nvPr/>
        </p:nvSpPr>
        <p:spPr bwMode="auto">
          <a:xfrm>
            <a:off x="93154" y="44624"/>
            <a:ext cx="9324342" cy="378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en-US" sz="2000" dirty="0" smtClean="0">
                <a:solidFill>
                  <a:srgbClr val="0000FF"/>
                </a:solidFill>
                <a:latin typeface="Calibri" pitchFamily="34" charset="0"/>
              </a:rPr>
              <a:t>Product Level KRIs (NPL ratio %)</a:t>
            </a:r>
            <a:endParaRPr lang="en-US" sz="2000" dirty="0">
              <a:solidFill>
                <a:srgbClr val="0000FF"/>
              </a:solidFill>
              <a:latin typeface="Calibri" pitchFamily="34" charset="0"/>
            </a:endParaRPr>
          </a:p>
        </p:txBody>
      </p:sp>
      <p:cxnSp>
        <p:nvCxnSpPr>
          <p:cNvPr id="2052" name="Straight Connector 7"/>
          <p:cNvCxnSpPr>
            <a:cxnSpLocks noChangeShapeType="1"/>
          </p:cNvCxnSpPr>
          <p:nvPr/>
        </p:nvCxnSpPr>
        <p:spPr bwMode="auto">
          <a:xfrm rot="16200000" flipH="1">
            <a:off x="-119062" y="3714751"/>
            <a:ext cx="3929062" cy="71438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sp>
        <p:nvSpPr>
          <p:cNvPr id="2" name="Rectangle 1"/>
          <p:cNvSpPr/>
          <p:nvPr/>
        </p:nvSpPr>
        <p:spPr bwMode="auto">
          <a:xfrm>
            <a:off x="57150" y="6309320"/>
            <a:ext cx="9792394" cy="288032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3333FF"/>
            </a:solidFill>
            <a:prstDash val="dash"/>
            <a:round/>
            <a:headEnd/>
            <a:tailEnd/>
          </a:ln>
        </p:spPr>
        <p:txBody>
          <a:bodyPr wrap="none" rtlCol="0" anchor="ctr" anchorCtr="0"/>
          <a:lstStyle/>
          <a:p>
            <a:r>
              <a:rPr lang="en-US" sz="1250" dirty="0" smtClean="0"/>
              <a:t>May</a:t>
            </a:r>
            <a:r>
              <a:rPr lang="en-US" sz="1250" dirty="0"/>
              <a:t> </a:t>
            </a:r>
            <a:r>
              <a:rPr lang="en-US" sz="1250" dirty="0" smtClean="0"/>
              <a:t>2018 NPL ratio is within Alert range at 2.08%. MOM increased by 0.1% (Apr 2018 : 1.98%)</a:t>
            </a:r>
            <a:endParaRPr lang="en-US" sz="1250" dirty="0"/>
          </a:p>
        </p:txBody>
      </p:sp>
      <p:sp>
        <p:nvSpPr>
          <p:cNvPr id="3" name="Rectangle 2"/>
          <p:cNvSpPr/>
          <p:nvPr/>
        </p:nvSpPr>
        <p:spPr>
          <a:xfrm>
            <a:off x="-51930" y="445483"/>
            <a:ext cx="7765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800" b="1" i="0" u="none" strike="noStrike" kern="1200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n-MY" sz="1300" dirty="0" smtClean="0"/>
              <a:t>Data %</a:t>
            </a:r>
            <a:endParaRPr lang="en-MY" sz="13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885462"/>
              </p:ext>
            </p:extLst>
          </p:nvPr>
        </p:nvGraphicFramePr>
        <p:xfrm>
          <a:off x="128464" y="5589240"/>
          <a:ext cx="8496944" cy="594320"/>
        </p:xfrm>
        <a:graphic>
          <a:graphicData uri="http://schemas.openxmlformats.org/drawingml/2006/table">
            <a:tbl>
              <a:tblPr/>
              <a:tblGrid>
                <a:gridCol w="3149729"/>
                <a:gridCol w="2965058"/>
                <a:gridCol w="2382157"/>
              </a:tblGrid>
              <a:tr h="267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Satisfactory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Alert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Critical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rebuchet MS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26812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3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&lt; 2.06%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3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2.06% - 2.56%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3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&gt; 2.56%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 bwMode="auto">
          <a:xfrm>
            <a:off x="3656856" y="5517232"/>
            <a:ext cx="2232248" cy="720080"/>
          </a:xfrm>
          <a:prstGeom prst="rect">
            <a:avLst/>
          </a:prstGeom>
          <a:solidFill>
            <a:schemeClr val="bg1">
              <a:alpha val="0"/>
            </a:schemeClr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MY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292026"/>
              </p:ext>
            </p:extLst>
          </p:nvPr>
        </p:nvGraphicFramePr>
        <p:xfrm>
          <a:off x="57150" y="591676"/>
          <a:ext cx="9792394" cy="4925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4658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8"/>
          <p:cNvSpPr txBox="1">
            <a:spLocks noChangeArrowheads="1"/>
          </p:cNvSpPr>
          <p:nvPr/>
        </p:nvSpPr>
        <p:spPr bwMode="auto">
          <a:xfrm>
            <a:off x="93154" y="44624"/>
            <a:ext cx="9324342" cy="378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en-US" sz="2000" dirty="0" smtClean="0">
                <a:solidFill>
                  <a:srgbClr val="0000FF"/>
                </a:solidFill>
                <a:latin typeface="Calibri" pitchFamily="34" charset="0"/>
              </a:rPr>
              <a:t>Product Level KRIs (NCC ratio %)</a:t>
            </a:r>
            <a:endParaRPr lang="en-US" sz="2000" dirty="0">
              <a:solidFill>
                <a:srgbClr val="0000FF"/>
              </a:solidFill>
              <a:latin typeface="Calibri" pitchFamily="34" charset="0"/>
            </a:endParaRPr>
          </a:p>
        </p:txBody>
      </p:sp>
      <p:cxnSp>
        <p:nvCxnSpPr>
          <p:cNvPr id="2052" name="Straight Connector 7"/>
          <p:cNvCxnSpPr>
            <a:cxnSpLocks noChangeShapeType="1"/>
          </p:cNvCxnSpPr>
          <p:nvPr/>
        </p:nvCxnSpPr>
        <p:spPr bwMode="auto">
          <a:xfrm rot="16200000" flipH="1">
            <a:off x="-119062" y="3714751"/>
            <a:ext cx="3929062" cy="71438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sp>
        <p:nvSpPr>
          <p:cNvPr id="2" name="Rectangle 1"/>
          <p:cNvSpPr/>
          <p:nvPr/>
        </p:nvSpPr>
        <p:spPr bwMode="auto">
          <a:xfrm>
            <a:off x="57150" y="6309320"/>
            <a:ext cx="9792394" cy="288032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3333FF"/>
            </a:solidFill>
            <a:prstDash val="dash"/>
            <a:round/>
            <a:headEnd/>
            <a:tailEnd/>
          </a:ln>
        </p:spPr>
        <p:txBody>
          <a:bodyPr wrap="none" rtlCol="0" anchor="ctr" anchorCtr="0"/>
          <a:lstStyle/>
          <a:p>
            <a:r>
              <a:rPr lang="en-US" sz="1250" dirty="0" smtClean="0"/>
              <a:t>May 2018 NCC ratio is within Satisfactory range at 3.64%. MOM increased by 0.6% (May’18 NCC : RM 7.3mil)</a:t>
            </a:r>
            <a:endParaRPr lang="en-US" sz="1250" dirty="0"/>
          </a:p>
        </p:txBody>
      </p:sp>
      <p:sp>
        <p:nvSpPr>
          <p:cNvPr id="3" name="Rectangle 2"/>
          <p:cNvSpPr/>
          <p:nvPr/>
        </p:nvSpPr>
        <p:spPr>
          <a:xfrm>
            <a:off x="-51930" y="445483"/>
            <a:ext cx="7765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800" b="1" i="0" u="none" strike="noStrike" kern="1200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n-MY" sz="1300" dirty="0" smtClean="0"/>
              <a:t>Data %</a:t>
            </a:r>
            <a:endParaRPr lang="en-MY" sz="13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022844"/>
              </p:ext>
            </p:extLst>
          </p:nvPr>
        </p:nvGraphicFramePr>
        <p:xfrm>
          <a:off x="128464" y="5642992"/>
          <a:ext cx="8640960" cy="594320"/>
        </p:xfrm>
        <a:graphic>
          <a:graphicData uri="http://schemas.openxmlformats.org/drawingml/2006/table">
            <a:tbl>
              <a:tblPr/>
              <a:tblGrid>
                <a:gridCol w="3203114"/>
                <a:gridCol w="3015313"/>
                <a:gridCol w="2422533"/>
              </a:tblGrid>
              <a:tr h="267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Satisfactory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Alert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Critical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rebuchet MS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26812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&lt; 4.02%</a:t>
                      </a:r>
                      <a:endParaRPr lang="en-MY" sz="13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4.02 –</a:t>
                      </a:r>
                      <a:r>
                        <a:rPr lang="en-US" sz="1300" baseline="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 6.20 </a:t>
                      </a:r>
                      <a:endParaRPr lang="en-MY" sz="13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&gt; 6.20%</a:t>
                      </a:r>
                      <a:endParaRPr lang="en-MY" sz="13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 bwMode="auto">
          <a:xfrm>
            <a:off x="560512" y="5589240"/>
            <a:ext cx="2376264" cy="720080"/>
          </a:xfrm>
          <a:prstGeom prst="rect">
            <a:avLst/>
          </a:prstGeom>
          <a:solidFill>
            <a:schemeClr val="bg1">
              <a:alpha val="0"/>
            </a:schemeClr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MY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6179053"/>
              </p:ext>
            </p:extLst>
          </p:nvPr>
        </p:nvGraphicFramePr>
        <p:xfrm>
          <a:off x="-10549" y="737871"/>
          <a:ext cx="9916549" cy="4851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4937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8"/>
          <p:cNvSpPr txBox="1">
            <a:spLocks noChangeArrowheads="1"/>
          </p:cNvSpPr>
          <p:nvPr/>
        </p:nvSpPr>
        <p:spPr bwMode="auto">
          <a:xfrm>
            <a:off x="93154" y="44624"/>
            <a:ext cx="9324342" cy="378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en-US" sz="2000" dirty="0" smtClean="0">
                <a:solidFill>
                  <a:srgbClr val="0000FF"/>
                </a:solidFill>
                <a:latin typeface="Calibri" pitchFamily="34" charset="0"/>
              </a:rPr>
              <a:t>Product Level </a:t>
            </a:r>
            <a:r>
              <a:rPr lang="en-US" sz="2000" dirty="0">
                <a:solidFill>
                  <a:srgbClr val="0000FF"/>
                </a:solidFill>
                <a:latin typeface="Calibri" pitchFamily="34" charset="0"/>
              </a:rPr>
              <a:t>KRIs (Effective Interest </a:t>
            </a:r>
            <a:r>
              <a:rPr lang="en-US" sz="2000" dirty="0" smtClean="0">
                <a:solidFill>
                  <a:srgbClr val="0000FF"/>
                </a:solidFill>
                <a:latin typeface="Calibri" pitchFamily="34" charset="0"/>
              </a:rPr>
              <a:t>Rate % )</a:t>
            </a:r>
            <a:endParaRPr lang="en-US" sz="2000" dirty="0">
              <a:solidFill>
                <a:srgbClr val="0000FF"/>
              </a:solidFill>
              <a:latin typeface="Calibri" pitchFamily="34" charset="0"/>
            </a:endParaRPr>
          </a:p>
        </p:txBody>
      </p:sp>
      <p:cxnSp>
        <p:nvCxnSpPr>
          <p:cNvPr id="2052" name="Straight Connector 7"/>
          <p:cNvCxnSpPr>
            <a:cxnSpLocks noChangeShapeType="1"/>
          </p:cNvCxnSpPr>
          <p:nvPr/>
        </p:nvCxnSpPr>
        <p:spPr bwMode="auto">
          <a:xfrm rot="16200000" flipH="1">
            <a:off x="-119062" y="3714751"/>
            <a:ext cx="3929062" cy="71438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sp>
        <p:nvSpPr>
          <p:cNvPr id="2" name="Rectangle 1"/>
          <p:cNvSpPr/>
          <p:nvPr/>
        </p:nvSpPr>
        <p:spPr bwMode="auto">
          <a:xfrm>
            <a:off x="57150" y="6309320"/>
            <a:ext cx="9792394" cy="288032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3333FF"/>
            </a:solidFill>
            <a:prstDash val="dash"/>
            <a:round/>
            <a:headEnd/>
            <a:tailEnd/>
          </a:ln>
        </p:spPr>
        <p:txBody>
          <a:bodyPr wrap="none" rtlCol="0" anchor="ctr" anchorCtr="0"/>
          <a:lstStyle/>
          <a:p>
            <a:r>
              <a:rPr lang="en-US" sz="1250" dirty="0" smtClean="0"/>
              <a:t>May 2018 EIR% is within Alert at 18.06%. MOM EIR increased by 0.35%.</a:t>
            </a:r>
            <a:endParaRPr lang="en-US" sz="1250" dirty="0"/>
          </a:p>
        </p:txBody>
      </p:sp>
      <p:sp>
        <p:nvSpPr>
          <p:cNvPr id="3" name="Rectangle 2"/>
          <p:cNvSpPr/>
          <p:nvPr/>
        </p:nvSpPr>
        <p:spPr>
          <a:xfrm>
            <a:off x="-51930" y="445483"/>
            <a:ext cx="7765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800" b="1" i="0" u="none" strike="noStrike" kern="1200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n-MY" sz="1300" dirty="0" smtClean="0"/>
              <a:t>Data %</a:t>
            </a:r>
            <a:endParaRPr lang="en-MY" sz="13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183270"/>
              </p:ext>
            </p:extLst>
          </p:nvPr>
        </p:nvGraphicFramePr>
        <p:xfrm>
          <a:off x="56456" y="5589240"/>
          <a:ext cx="8640959" cy="594320"/>
        </p:xfrm>
        <a:graphic>
          <a:graphicData uri="http://schemas.openxmlformats.org/drawingml/2006/table">
            <a:tbl>
              <a:tblPr/>
              <a:tblGrid>
                <a:gridCol w="3203114"/>
                <a:gridCol w="3015313"/>
                <a:gridCol w="2422532"/>
              </a:tblGrid>
              <a:tr h="267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Satisfactory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Alert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Critical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rebuchet MS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26812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3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&gt; 18.25% </a:t>
                      </a:r>
                      <a:endParaRPr lang="en-MY" sz="13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3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15.26</a:t>
                      </a:r>
                      <a:r>
                        <a:rPr lang="en-MY" sz="13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% </a:t>
                      </a:r>
                      <a:r>
                        <a:rPr lang="en-MY" sz="1300" dirty="0" smtClean="0">
                          <a:solidFill>
                            <a:srgbClr val="1F497D"/>
                          </a:solidFill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3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- 18.25%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&lt; 15.26%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 bwMode="auto">
          <a:xfrm>
            <a:off x="3584848" y="5517232"/>
            <a:ext cx="2376264" cy="720080"/>
          </a:xfrm>
          <a:prstGeom prst="rect">
            <a:avLst/>
          </a:prstGeom>
          <a:solidFill>
            <a:schemeClr val="bg1">
              <a:alpha val="0"/>
            </a:schemeClr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MY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4703512"/>
              </p:ext>
            </p:extLst>
          </p:nvPr>
        </p:nvGraphicFramePr>
        <p:xfrm>
          <a:off x="25612" y="591676"/>
          <a:ext cx="9823932" cy="4925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8402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8"/>
          <p:cNvSpPr txBox="1">
            <a:spLocks noChangeArrowheads="1"/>
          </p:cNvSpPr>
          <p:nvPr/>
        </p:nvSpPr>
        <p:spPr bwMode="auto">
          <a:xfrm>
            <a:off x="93154" y="44624"/>
            <a:ext cx="9324342" cy="378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en-US" sz="2000" dirty="0" smtClean="0">
                <a:solidFill>
                  <a:srgbClr val="0000FF"/>
                </a:solidFill>
                <a:latin typeface="Calibri" pitchFamily="34" charset="0"/>
              </a:rPr>
              <a:t>S&amp;P by </a:t>
            </a:r>
            <a:r>
              <a:rPr lang="en-US" sz="2000" dirty="0">
                <a:solidFill>
                  <a:srgbClr val="0000FF"/>
                </a:solidFill>
                <a:latin typeface="Calibri" pitchFamily="34" charset="0"/>
              </a:rPr>
              <a:t>P</a:t>
            </a:r>
            <a:r>
              <a:rPr lang="en-US" sz="2000" dirty="0" smtClean="0">
                <a:solidFill>
                  <a:srgbClr val="0000FF"/>
                </a:solidFill>
                <a:latin typeface="Calibri" pitchFamily="34" charset="0"/>
              </a:rPr>
              <a:t>roduct Share % (Normal</a:t>
            </a:r>
            <a:r>
              <a:rPr lang="en-US" sz="2000" dirty="0">
                <a:solidFill>
                  <a:srgbClr val="0000FF"/>
                </a:solidFill>
                <a:latin typeface="Calibri" pitchFamily="34" charset="0"/>
              </a:rPr>
              <a:t>, Express, Low Interest, Refinancing</a:t>
            </a:r>
            <a:r>
              <a:rPr lang="en-US" sz="2000" dirty="0" smtClean="0">
                <a:solidFill>
                  <a:srgbClr val="0000FF"/>
                </a:solidFill>
                <a:latin typeface="Calibri" pitchFamily="34" charset="0"/>
              </a:rPr>
              <a:t>)</a:t>
            </a:r>
            <a:endParaRPr lang="en-US" sz="2000" dirty="0">
              <a:solidFill>
                <a:srgbClr val="0000FF"/>
              </a:solidFill>
              <a:latin typeface="Calibri" pitchFamily="34" charset="0"/>
            </a:endParaRPr>
          </a:p>
        </p:txBody>
      </p:sp>
      <p:cxnSp>
        <p:nvCxnSpPr>
          <p:cNvPr id="2052" name="Straight Connector 7"/>
          <p:cNvCxnSpPr>
            <a:cxnSpLocks noChangeShapeType="1"/>
          </p:cNvCxnSpPr>
          <p:nvPr/>
        </p:nvCxnSpPr>
        <p:spPr bwMode="auto">
          <a:xfrm rot="16200000" flipH="1">
            <a:off x="-119062" y="3714751"/>
            <a:ext cx="3929062" cy="71438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2053" name="Straight Connector 9"/>
          <p:cNvCxnSpPr>
            <a:cxnSpLocks noChangeShapeType="1"/>
          </p:cNvCxnSpPr>
          <p:nvPr/>
        </p:nvCxnSpPr>
        <p:spPr bwMode="auto">
          <a:xfrm>
            <a:off x="1952625" y="2643188"/>
            <a:ext cx="914401" cy="91440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sp>
        <p:nvSpPr>
          <p:cNvPr id="2" name="Rectangle 1"/>
          <p:cNvSpPr/>
          <p:nvPr/>
        </p:nvSpPr>
        <p:spPr bwMode="auto">
          <a:xfrm>
            <a:off x="56456" y="6381328"/>
            <a:ext cx="9792394" cy="288032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3333FF"/>
            </a:solidFill>
            <a:prstDash val="dash"/>
            <a:round/>
            <a:headEnd/>
            <a:tailEnd/>
          </a:ln>
        </p:spPr>
        <p:txBody>
          <a:bodyPr wrap="none" rtlCol="0" anchor="ctr" anchorCtr="0"/>
          <a:lstStyle/>
          <a:p>
            <a:r>
              <a:rPr lang="en-US" sz="1250" dirty="0" smtClean="0"/>
              <a:t>New Customers had decreased MOM by 10.6% May 2018. Total Customers in May’18 decreased by 7.9% vs. Apr’18. </a:t>
            </a:r>
            <a:endParaRPr lang="en-US" sz="1250" dirty="0"/>
          </a:p>
        </p:txBody>
      </p:sp>
      <p:graphicFrame>
        <p:nvGraphicFramePr>
          <p:cNvPr id="2050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7671968"/>
              </p:ext>
            </p:extLst>
          </p:nvPr>
        </p:nvGraphicFramePr>
        <p:xfrm>
          <a:off x="57150" y="638175"/>
          <a:ext cx="9834563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61" name="Worksheet" r:id="rId5" imgW="6029376" imgH="1571653" progId="Excel.Sheet.8">
                  <p:embed/>
                </p:oleObj>
              </mc:Choice>
              <mc:Fallback>
                <p:oleObj name="Worksheet" r:id="rId5" imgW="6029376" imgH="1571653" progId="Excel.Sheet.8">
                  <p:embed/>
                  <p:pic>
                    <p:nvPicPr>
                      <p:cNvPr id="0" name="Picture 1461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" y="638175"/>
                        <a:ext cx="9834563" cy="5105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672687"/>
              </p:ext>
            </p:extLst>
          </p:nvPr>
        </p:nvGraphicFramePr>
        <p:xfrm>
          <a:off x="56456" y="5157191"/>
          <a:ext cx="9793088" cy="115212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918101"/>
                <a:gridCol w="1682334"/>
                <a:gridCol w="1622545"/>
                <a:gridCol w="1456773"/>
                <a:gridCol w="1662507"/>
                <a:gridCol w="1450828"/>
              </a:tblGrid>
              <a:tr h="28057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i="0" u="none" strike="noStrike" dirty="0" smtClean="0">
                          <a:solidFill>
                            <a:srgbClr val="3333FF"/>
                          </a:solidFill>
                          <a:effectLst/>
                          <a:latin typeface="+mn-lt"/>
                        </a:rPr>
                        <a:t>S&amp;P</a:t>
                      </a:r>
                      <a:r>
                        <a:rPr lang="en-MY" sz="1400" b="1" i="0" u="none" strike="noStrike" baseline="0" dirty="0" smtClean="0">
                          <a:solidFill>
                            <a:srgbClr val="3333FF"/>
                          </a:solidFill>
                          <a:effectLst/>
                          <a:latin typeface="+mn-lt"/>
                        </a:rPr>
                        <a:t> C</a:t>
                      </a:r>
                      <a:r>
                        <a:rPr lang="en-MY" sz="1400" b="1" i="0" u="none" strike="noStrike" dirty="0" smtClean="0">
                          <a:solidFill>
                            <a:srgbClr val="3333FF"/>
                          </a:solidFill>
                          <a:effectLst/>
                          <a:latin typeface="+mn-lt"/>
                        </a:rPr>
                        <a:t>ount </a:t>
                      </a:r>
                      <a:r>
                        <a:rPr lang="en-MY" sz="1400" b="1" i="0" u="none" strike="noStrike" baseline="0" dirty="0" smtClean="0">
                          <a:solidFill>
                            <a:srgbClr val="3333FF"/>
                          </a:solidFill>
                          <a:effectLst/>
                          <a:latin typeface="+mn-lt"/>
                        </a:rPr>
                        <a:t>’</a:t>
                      </a:r>
                      <a:r>
                        <a:rPr lang="en-MY" sz="1400" b="1" i="0" u="none" strike="noStrike" dirty="0" err="1" smtClean="0">
                          <a:solidFill>
                            <a:srgbClr val="3333FF"/>
                          </a:solidFill>
                          <a:effectLst/>
                          <a:latin typeface="+mn-lt"/>
                        </a:rPr>
                        <a:t>Avg</a:t>
                      </a:r>
                      <a:endParaRPr lang="en-MY" sz="1400" b="1" i="0" u="none" strike="noStrike" dirty="0" smtClean="0">
                        <a:solidFill>
                          <a:srgbClr val="3333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u="sng" strike="noStrike" dirty="0">
                          <a:solidFill>
                            <a:srgbClr val="3333FF"/>
                          </a:solidFill>
                          <a:effectLst/>
                          <a:latin typeface="+mn-lt"/>
                        </a:rPr>
                        <a:t>Normal</a:t>
                      </a:r>
                      <a:endParaRPr lang="en-MY" sz="1400" b="1" i="0" u="sng" strike="noStrike" dirty="0">
                        <a:solidFill>
                          <a:srgbClr val="3333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u="sng" strike="noStrike" dirty="0">
                          <a:solidFill>
                            <a:srgbClr val="3333FF"/>
                          </a:solidFill>
                          <a:effectLst/>
                          <a:latin typeface="+mn-lt"/>
                        </a:rPr>
                        <a:t>Express </a:t>
                      </a:r>
                      <a:endParaRPr lang="en-MY" sz="1400" b="1" i="0" u="sng" strike="noStrike" dirty="0">
                        <a:solidFill>
                          <a:srgbClr val="3333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u="sng" strike="noStrike" dirty="0">
                          <a:solidFill>
                            <a:srgbClr val="3333FF"/>
                          </a:solidFill>
                          <a:effectLst/>
                          <a:latin typeface="+mn-lt"/>
                        </a:rPr>
                        <a:t>Low Interest</a:t>
                      </a:r>
                      <a:endParaRPr lang="en-MY" sz="1400" b="1" i="0" u="sng" strike="noStrike" dirty="0">
                        <a:solidFill>
                          <a:srgbClr val="3333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u="sng" strike="noStrike" dirty="0">
                          <a:solidFill>
                            <a:srgbClr val="3333FF"/>
                          </a:solidFill>
                          <a:effectLst/>
                          <a:latin typeface="+mn-lt"/>
                        </a:rPr>
                        <a:t>Refinancing</a:t>
                      </a:r>
                      <a:endParaRPr lang="en-MY" sz="1400" b="1" i="0" u="sng" strike="noStrike" dirty="0">
                        <a:solidFill>
                          <a:srgbClr val="3333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sng" strike="noStrike" dirty="0" smtClean="0">
                          <a:solidFill>
                            <a:srgbClr val="3333FF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en-US" sz="1400" b="1" i="0" u="none" strike="noStrike" dirty="0" smtClean="0">
                        <a:solidFill>
                          <a:srgbClr val="3333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0518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Mar’18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MY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2,493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MY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2,489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MY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MY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MY" sz="14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6,303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0518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Apr’18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MY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2,587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MY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2,525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MY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MY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MY" sz="14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6,590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0518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May’18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MY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2,313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MY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2,347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MY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MY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MY" sz="14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6,068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4668" y="513547"/>
            <a:ext cx="9899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800" b="1" i="0" u="none" strike="noStrike" kern="1200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n-MY" sz="1500" dirty="0" smtClean="0"/>
              <a:t>Count (%)</a:t>
            </a:r>
            <a:endParaRPr lang="en-MY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-15552" y="44624"/>
            <a:ext cx="9433048" cy="378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100000"/>
              <a:tabLst>
                <a:tab pos="7715250" algn="l"/>
              </a:tabLst>
            </a:pPr>
            <a:r>
              <a:rPr lang="en-US" sz="2000" dirty="0" smtClean="0">
                <a:solidFill>
                  <a:srgbClr val="0000FF"/>
                </a:solidFill>
                <a:latin typeface="Calibri" pitchFamily="34" charset="0"/>
              </a:rPr>
              <a:t>Customer </a:t>
            </a:r>
            <a:r>
              <a:rPr lang="en-US" sz="2000" dirty="0">
                <a:solidFill>
                  <a:srgbClr val="0000FF"/>
                </a:solidFill>
                <a:latin typeface="Calibri" pitchFamily="34" charset="0"/>
              </a:rPr>
              <a:t>I</a:t>
            </a:r>
            <a:r>
              <a:rPr lang="en-US" sz="2000" dirty="0" smtClean="0">
                <a:solidFill>
                  <a:srgbClr val="0000FF"/>
                </a:solidFill>
                <a:latin typeface="Calibri" pitchFamily="34" charset="0"/>
              </a:rPr>
              <a:t>ncome </a:t>
            </a:r>
            <a:r>
              <a:rPr lang="en-US" sz="2000" dirty="0">
                <a:solidFill>
                  <a:srgbClr val="0000FF"/>
                </a:solidFill>
                <a:latin typeface="Calibri" pitchFamily="34" charset="0"/>
              </a:rPr>
              <a:t>B</a:t>
            </a:r>
            <a:r>
              <a:rPr lang="en-US" sz="2000" dirty="0" smtClean="0">
                <a:solidFill>
                  <a:srgbClr val="0000FF"/>
                </a:solidFill>
                <a:latin typeface="Calibri" pitchFamily="34" charset="0"/>
              </a:rPr>
              <a:t>and </a:t>
            </a:r>
            <a:r>
              <a:rPr lang="en-US" sz="2000" dirty="0">
                <a:solidFill>
                  <a:srgbClr val="0000FF"/>
                </a:solidFill>
                <a:latin typeface="Calibri" pitchFamily="34" charset="0"/>
              </a:rPr>
              <a:t>by FA (</a:t>
            </a:r>
            <a:r>
              <a:rPr lang="en-US" sz="2000" dirty="0" smtClean="0">
                <a:solidFill>
                  <a:srgbClr val="0000FF"/>
                </a:solidFill>
                <a:latin typeface="Calibri" pitchFamily="34" charset="0"/>
              </a:rPr>
              <a:t>S&amp;P) </a:t>
            </a:r>
            <a:r>
              <a:rPr lang="en-US" sz="2000" dirty="0" smtClean="0">
                <a:solidFill>
                  <a:srgbClr val="3333FF"/>
                </a:solidFill>
                <a:latin typeface="Calibri" pitchFamily="34" charset="0"/>
              </a:rPr>
              <a:t>Composition (</a:t>
            </a:r>
            <a:r>
              <a:rPr lang="en-MY" sz="2000" dirty="0" smtClean="0">
                <a:solidFill>
                  <a:srgbClr val="3333FF"/>
                </a:solidFill>
                <a:latin typeface="Calibri" panose="020F0502020204030204" pitchFamily="34" charset="0"/>
              </a:rPr>
              <a:t>Q3FYE18 – Q1FYE19)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-87314" y="260350"/>
            <a:ext cx="10080626" cy="4681538"/>
            <a:chOff x="361127" y="-2576339"/>
            <a:chExt cx="5609746" cy="15348165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4229250"/>
                </p:ext>
              </p:extLst>
            </p:nvPr>
          </p:nvGraphicFramePr>
          <p:xfrm>
            <a:off x="361127" y="-2576339"/>
            <a:ext cx="5609746" cy="15348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540" name="Worksheet" r:id="rId5" imgW="4543408" imgH="1590566" progId="Excel.Sheet.12">
                    <p:embed/>
                  </p:oleObj>
                </mc:Choice>
                <mc:Fallback>
                  <p:oleObj name="Worksheet" r:id="rId5" imgW="4543408" imgH="1590566" progId="Excel.Sheet.1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127" y="-2576339"/>
                          <a:ext cx="5609746" cy="1534816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5" name="Straight Connector 14"/>
            <p:cNvCxnSpPr/>
            <p:nvPr/>
          </p:nvCxnSpPr>
          <p:spPr bwMode="auto">
            <a:xfrm>
              <a:off x="2463202" y="-1923887"/>
              <a:ext cx="0" cy="9773298"/>
            </a:xfrm>
            <a:prstGeom prst="line">
              <a:avLst/>
            </a:prstGeom>
            <a:noFill/>
            <a:ln w="19050" cap="flat" cmpd="sng" algn="ctr">
              <a:solidFill>
                <a:srgbClr val="3333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extBox 21"/>
          <p:cNvSpPr txBox="1"/>
          <p:nvPr/>
        </p:nvSpPr>
        <p:spPr>
          <a:xfrm>
            <a:off x="56456" y="4113772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err="1" smtClean="0">
                <a:solidFill>
                  <a:srgbClr val="3333FF"/>
                </a:solidFill>
              </a:rPr>
              <a:t>Inc.Band</a:t>
            </a:r>
            <a:endParaRPr lang="en-MY" sz="1100" dirty="0">
              <a:solidFill>
                <a:srgbClr val="3333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-15552" y="404664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3333FF"/>
                </a:solidFill>
              </a:rPr>
              <a:t>S&amp;P </a:t>
            </a:r>
            <a:r>
              <a:rPr lang="en-US" sz="1100" dirty="0" smtClean="0">
                <a:solidFill>
                  <a:srgbClr val="3333FF"/>
                </a:solidFill>
              </a:rPr>
              <a:t>Count</a:t>
            </a:r>
            <a:r>
              <a:rPr lang="en-US" sz="1000" dirty="0" smtClean="0">
                <a:solidFill>
                  <a:srgbClr val="3333FF"/>
                </a:solidFill>
              </a:rPr>
              <a:t> %</a:t>
            </a:r>
            <a:endParaRPr lang="en-MY" sz="1000" dirty="0">
              <a:solidFill>
                <a:srgbClr val="3333FF"/>
              </a:solidFill>
            </a:endParaRPr>
          </a:p>
        </p:txBody>
      </p:sp>
      <p:graphicFrame>
        <p:nvGraphicFramePr>
          <p:cNvPr id="3072" name="Table 30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374745"/>
              </p:ext>
            </p:extLst>
          </p:nvPr>
        </p:nvGraphicFramePr>
        <p:xfrm>
          <a:off x="56456" y="4787997"/>
          <a:ext cx="9793088" cy="1593331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857789"/>
                <a:gridCol w="714824"/>
                <a:gridCol w="786306"/>
                <a:gridCol w="786306"/>
                <a:gridCol w="857789"/>
                <a:gridCol w="786306"/>
                <a:gridCol w="786306"/>
                <a:gridCol w="714824"/>
                <a:gridCol w="714824"/>
                <a:gridCol w="771590"/>
                <a:gridCol w="648072"/>
                <a:gridCol w="720080"/>
                <a:gridCol w="648072"/>
              </a:tblGrid>
              <a:tr h="235549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>
                          <a:effectLst/>
                          <a:latin typeface="+mn-lt"/>
                        </a:rPr>
                        <a:t> </a:t>
                      </a:r>
                      <a:r>
                        <a:rPr lang="en-MY" sz="1100" b="1" u="none" strike="noStrike" dirty="0" smtClean="0">
                          <a:effectLst/>
                          <a:latin typeface="+mn-lt"/>
                        </a:rPr>
                        <a:t>MOM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Mar’18</a:t>
                      </a:r>
                      <a:endParaRPr lang="en-MY" sz="1100" b="1" dirty="0"/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MY" sz="9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8617" marR="8617" marT="8617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MY" sz="9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8617" marR="8617" marT="8617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MY" sz="9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8617" marR="8617" marT="8617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Apr’18</a:t>
                      </a:r>
                      <a:endParaRPr lang="en-MY" sz="1100" b="1" dirty="0"/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MY" sz="9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8617" marR="8617" marT="8617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MY" sz="9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8617" marR="8617" marT="8617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MY" sz="9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8617" marR="8617" marT="8617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May’18</a:t>
                      </a:r>
                      <a:endParaRPr lang="en-MY" sz="1100" b="1" dirty="0"/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MY" sz="9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8617" marR="8617" marT="8617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MY" sz="9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8617" marR="8617" marT="8617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MY" sz="9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8617" marR="8617" marT="8617" marB="0" anchor="ctr"/>
                </a:tc>
              </a:tr>
              <a:tr h="167102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>
                          <a:effectLst/>
                          <a:latin typeface="+mn-lt"/>
                        </a:rPr>
                        <a:t>FA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>
                          <a:effectLst/>
                          <a:latin typeface="+mn-lt"/>
                        </a:rPr>
                        <a:t>&lt;18K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 smtClean="0">
                          <a:effectLst/>
                          <a:latin typeface="+mn-lt"/>
                        </a:rPr>
                        <a:t>18-24K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 smtClean="0">
                          <a:effectLst/>
                          <a:latin typeface="+mn-lt"/>
                        </a:rPr>
                        <a:t>24-36K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>
                          <a:effectLst/>
                          <a:latin typeface="+mn-lt"/>
                        </a:rPr>
                        <a:t>&gt;36K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>
                          <a:effectLst/>
                          <a:latin typeface="+mn-lt"/>
                        </a:rPr>
                        <a:t>&lt;18K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 smtClean="0">
                          <a:effectLst/>
                          <a:latin typeface="+mn-lt"/>
                        </a:rPr>
                        <a:t>18-24K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 smtClean="0">
                          <a:effectLst/>
                          <a:latin typeface="+mn-lt"/>
                        </a:rPr>
                        <a:t>24-36K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>
                          <a:effectLst/>
                          <a:latin typeface="+mn-lt"/>
                        </a:rPr>
                        <a:t>&gt;36K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>
                          <a:effectLst/>
                          <a:latin typeface="+mn-lt"/>
                        </a:rPr>
                        <a:t>&lt;18K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 smtClean="0">
                          <a:effectLst/>
                          <a:latin typeface="+mn-lt"/>
                        </a:rPr>
                        <a:t>18-24K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 smtClean="0">
                          <a:effectLst/>
                          <a:latin typeface="+mn-lt"/>
                        </a:rPr>
                        <a:t>24-36K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>
                          <a:effectLst/>
                          <a:latin typeface="+mn-lt"/>
                        </a:rPr>
                        <a:t>&gt;36K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305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u="none" strike="noStrike" dirty="0">
                          <a:effectLst/>
                          <a:latin typeface="+mn-lt"/>
                        </a:rPr>
                        <a:t>&lt;5K</a:t>
                      </a:r>
                      <a:endParaRPr lang="en-MY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F8F8F8"/>
                          </a:solidFill>
                          <a:effectLst/>
                          <a:latin typeface="+mn-lt"/>
                        </a:rPr>
                        <a:t>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F8F8F8"/>
                          </a:solidFill>
                          <a:effectLst/>
                          <a:latin typeface="+mn-lt"/>
                        </a:rPr>
                        <a:t>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F8F8F8"/>
                          </a:solidFill>
                          <a:effectLst/>
                          <a:latin typeface="+mn-lt"/>
                        </a:rPr>
                        <a:t>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F8F8F8"/>
                          </a:solidFill>
                          <a:effectLst/>
                          <a:latin typeface="+mn-lt"/>
                        </a:rPr>
                        <a:t>168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305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u="none" strike="noStrike" dirty="0">
                          <a:effectLst/>
                          <a:latin typeface="+mn-lt"/>
                        </a:rPr>
                        <a:t>5-10K</a:t>
                      </a:r>
                      <a:endParaRPr lang="en-MY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F8F8F8"/>
                          </a:solidFill>
                          <a:effectLst/>
                          <a:latin typeface="+mn-lt"/>
                        </a:rPr>
                        <a:t>282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F8F8F8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F8F8F8"/>
                          </a:solidFill>
                          <a:effectLst/>
                          <a:latin typeface="+mn-lt"/>
                        </a:rPr>
                        <a:t>519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F8F8F8"/>
                          </a:solidFill>
                          <a:effectLst/>
                          <a:latin typeface="+mn-lt"/>
                        </a:rPr>
                        <a:t>401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305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u="none" strike="noStrike" dirty="0">
                          <a:effectLst/>
                          <a:latin typeface="+mn-lt"/>
                        </a:rPr>
                        <a:t>10-15K</a:t>
                      </a:r>
                      <a:endParaRPr lang="en-MY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F8F8F8"/>
                          </a:solidFill>
                          <a:effectLst/>
                          <a:latin typeface="+mn-lt"/>
                        </a:rPr>
                        <a:t>372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F8F8F8"/>
                          </a:solidFill>
                          <a:effectLst/>
                          <a:latin typeface="+mn-lt"/>
                        </a:rPr>
                        <a:t>466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F8F8F8"/>
                          </a:solidFill>
                          <a:effectLst/>
                          <a:latin typeface="+mn-lt"/>
                        </a:rPr>
                        <a:t>941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F8F8F8"/>
                          </a:solidFill>
                          <a:effectLst/>
                          <a:latin typeface="+mn-lt"/>
                        </a:rPr>
                        <a:t>769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950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305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u="none" strike="noStrike" dirty="0">
                          <a:effectLst/>
                          <a:latin typeface="+mn-lt"/>
                        </a:rPr>
                        <a:t>15-20K</a:t>
                      </a:r>
                      <a:endParaRPr lang="en-MY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F8F8F8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F8F8F8"/>
                          </a:solidFill>
                          <a:effectLst/>
                          <a:latin typeface="+mn-lt"/>
                        </a:rPr>
                        <a:t>140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F8F8F8"/>
                          </a:solidFill>
                          <a:effectLst/>
                          <a:latin typeface="+mn-lt"/>
                        </a:rPr>
                        <a:t>369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F8F8F8"/>
                          </a:solidFill>
                          <a:effectLst/>
                          <a:latin typeface="+mn-lt"/>
                        </a:rPr>
                        <a:t>395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305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u="none" strike="noStrike" dirty="0">
                          <a:effectLst/>
                          <a:latin typeface="+mn-lt"/>
                        </a:rPr>
                        <a:t>&gt;20K</a:t>
                      </a:r>
                      <a:endParaRPr lang="en-MY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F8F8F8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F8F8F8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F8F8F8"/>
                          </a:solidFill>
                          <a:effectLst/>
                          <a:latin typeface="+mn-lt"/>
                        </a:rPr>
                        <a:t>212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F8F8F8"/>
                          </a:solidFill>
                          <a:effectLst/>
                          <a:latin typeface="+mn-lt"/>
                        </a:rPr>
                        <a:t>509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670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Rectangle 22"/>
          <p:cNvSpPr/>
          <p:nvPr/>
        </p:nvSpPr>
        <p:spPr bwMode="auto">
          <a:xfrm>
            <a:off x="56456" y="6432698"/>
            <a:ext cx="9793088" cy="236662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3333FF"/>
            </a:solidFill>
            <a:prstDash val="dash"/>
            <a:round/>
            <a:headEnd/>
            <a:tailEnd/>
          </a:ln>
        </p:spPr>
        <p:txBody>
          <a:bodyPr wrap="none" rtlCol="0" anchor="ctr" anchorCtr="0"/>
          <a:lstStyle/>
          <a:p>
            <a:r>
              <a:rPr lang="en-US" sz="1300" dirty="0" smtClean="0"/>
              <a:t>FA band &gt;20K in May’18 decrease by 13.7% MOM. Total on FA band &gt;20K in May’18 : 831 vs. Apr’18 : 963</a:t>
            </a:r>
            <a:endParaRPr lang="en-US" sz="1300" dirty="0" smtClean="0">
              <a:solidFill>
                <a:srgbClr val="3333FF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609184" y="836712"/>
            <a:ext cx="0" cy="2880320"/>
          </a:xfrm>
          <a:prstGeom prst="line">
            <a:avLst/>
          </a:prstGeom>
          <a:noFill/>
          <a:ln w="19050" cap="flat" cmpd="sng" algn="ctr">
            <a:solidFill>
              <a:srgbClr val="3333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8873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標準デザイン">
  <a:themeElements>
    <a:clrScheme name="1_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標準デザイン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 w="9525" algn="ctr">
          <a:solidFill>
            <a:schemeClr val="tx1"/>
          </a:solidFill>
          <a:round/>
          <a:headEnd/>
          <a:tailEnd/>
        </a:ln>
      </a:spPr>
      <a:bodyPr wrap="none" anchor="ctr"/>
      <a:lstStyle>
        <a:defPPr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ja-JP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lnDef>
  </a:objectDefaults>
  <a:extraClrSchemeLst>
    <a:extraClrScheme>
      <a:clrScheme name="1_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Green circle">
  <a:themeElements>
    <a:clrScheme name="Green circ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reen circl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ja-JP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ja-JP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lnDef>
  </a:objectDefaults>
  <a:extraClrSchemeLst>
    <a:extraClrScheme>
      <a:clrScheme name="Green circ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irc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irc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irc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irc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irc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irc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irc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irc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irc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irc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irc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64554</TotalTime>
  <Words>3965</Words>
  <Application>Microsoft Office PowerPoint</Application>
  <PresentationFormat>A4 Paper (210x297 mm)</PresentationFormat>
  <Paragraphs>1049</Paragraphs>
  <Slides>33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1_標準デザイン</vt:lpstr>
      <vt:lpstr>Green circle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Vins Sarvindrann</dc:creator>
  <cp:lastModifiedBy>Sarvindran Nair A/L Krishnan Kutty (HQ-CCG-MPD)</cp:lastModifiedBy>
  <cp:revision>2286</cp:revision>
  <cp:lastPrinted>2017-06-30T04:20:28Z</cp:lastPrinted>
  <dcterms:created xsi:type="dcterms:W3CDTF">2011-03-08T07:12:48Z</dcterms:created>
  <dcterms:modified xsi:type="dcterms:W3CDTF">2018-06-11T09:31:34Z</dcterms:modified>
</cp:coreProperties>
</file>